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75" r:id="rId3"/>
    <p:sldId id="283" r:id="rId4"/>
    <p:sldId id="276" r:id="rId5"/>
    <p:sldId id="330" r:id="rId6"/>
    <p:sldId id="279" r:id="rId7"/>
    <p:sldId id="291" r:id="rId8"/>
    <p:sldId id="281" r:id="rId9"/>
    <p:sldId id="289" r:id="rId10"/>
    <p:sldId id="282" r:id="rId11"/>
    <p:sldId id="278" r:id="rId12"/>
    <p:sldId id="257" r:id="rId13"/>
    <p:sldId id="262" r:id="rId14"/>
    <p:sldId id="259" r:id="rId15"/>
    <p:sldId id="293" r:id="rId16"/>
    <p:sldId id="332" r:id="rId17"/>
    <p:sldId id="307" r:id="rId18"/>
    <p:sldId id="333" r:id="rId19"/>
    <p:sldId id="334" r:id="rId20"/>
    <p:sldId id="264" r:id="rId21"/>
    <p:sldId id="302" r:id="rId22"/>
    <p:sldId id="314" r:id="rId23"/>
    <p:sldId id="315" r:id="rId24"/>
    <p:sldId id="292" r:id="rId25"/>
    <p:sldId id="313" r:id="rId26"/>
    <p:sldId id="309" r:id="rId27"/>
    <p:sldId id="312" r:id="rId28"/>
    <p:sldId id="328" r:id="rId29"/>
    <p:sldId id="319" r:id="rId30"/>
    <p:sldId id="335" r:id="rId31"/>
    <p:sldId id="336" r:id="rId32"/>
    <p:sldId id="337" r:id="rId33"/>
    <p:sldId id="329" r:id="rId34"/>
    <p:sldId id="320" r:id="rId35"/>
    <p:sldId id="321" r:id="rId36"/>
    <p:sldId id="322" r:id="rId37"/>
    <p:sldId id="323" r:id="rId38"/>
    <p:sldId id="324" r:id="rId39"/>
    <p:sldId id="338" r:id="rId40"/>
    <p:sldId id="342" r:id="rId41"/>
    <p:sldId id="339" r:id="rId42"/>
    <p:sldId id="340" r:id="rId43"/>
    <p:sldId id="341" r:id="rId44"/>
    <p:sldId id="343" r:id="rId45"/>
    <p:sldId id="263" r:id="rId46"/>
    <p:sldId id="265" r:id="rId47"/>
    <p:sldId id="304" r:id="rId48"/>
    <p:sldId id="305" r:id="rId49"/>
    <p:sldId id="306" r:id="rId50"/>
    <p:sldId id="311" r:id="rId51"/>
    <p:sldId id="308" r:id="rId52"/>
    <p:sldId id="327" r:id="rId53"/>
    <p:sldId id="347" r:id="rId54"/>
    <p:sldId id="346" r:id="rId55"/>
    <p:sldId id="288" r:id="rId56"/>
    <p:sldId id="344" r:id="rId57"/>
    <p:sldId id="285" r:id="rId58"/>
    <p:sldId id="345"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90" autoAdjust="0"/>
    <p:restoredTop sz="81162" autoAdjust="0"/>
  </p:normalViewPr>
  <p:slideViewPr>
    <p:cSldViewPr snapToGrid="0">
      <p:cViewPr varScale="1">
        <p:scale>
          <a:sx n="129" d="100"/>
          <a:sy n="129" d="100"/>
        </p:scale>
        <p:origin x="120" y="6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9B7CE-7E86-48EB-BAB7-24A6065A5B8F}" type="datetimeFigureOut">
              <a:rPr lang="es-MX" smtClean="0"/>
              <a:t>29/03/2023</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9F2FE1-819E-4657-B1EA-6412D77A2FDE}" type="slidenum">
              <a:rPr lang="es-MX" smtClean="0"/>
              <a:t>‹Nº›</a:t>
            </a:fld>
            <a:endParaRPr lang="es-MX"/>
          </a:p>
        </p:txBody>
      </p:sp>
    </p:spTree>
    <p:extLst>
      <p:ext uri="{BB962C8B-B14F-4D97-AF65-F5344CB8AC3E}">
        <p14:creationId xmlns:p14="http://schemas.microsoft.com/office/powerpoint/2010/main" val="2772079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a:t>
            </a:fld>
            <a:endParaRPr lang="es-MX"/>
          </a:p>
        </p:txBody>
      </p:sp>
    </p:spTree>
    <p:extLst>
      <p:ext uri="{BB962C8B-B14F-4D97-AF65-F5344CB8AC3E}">
        <p14:creationId xmlns:p14="http://schemas.microsoft.com/office/powerpoint/2010/main" val="2079839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resume</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17</a:t>
            </a:fld>
            <a:endParaRPr lang="es-MX"/>
          </a:p>
        </p:txBody>
      </p:sp>
    </p:spTree>
    <p:extLst>
      <p:ext uri="{BB962C8B-B14F-4D97-AF65-F5344CB8AC3E}">
        <p14:creationId xmlns:p14="http://schemas.microsoft.com/office/powerpoint/2010/main" val="3260161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18</a:t>
            </a:fld>
            <a:endParaRPr lang="es-MX"/>
          </a:p>
        </p:txBody>
      </p:sp>
    </p:spTree>
    <p:extLst>
      <p:ext uri="{BB962C8B-B14F-4D97-AF65-F5344CB8AC3E}">
        <p14:creationId xmlns:p14="http://schemas.microsoft.com/office/powerpoint/2010/main" val="3898175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19</a:t>
            </a:fld>
            <a:endParaRPr lang="es-MX"/>
          </a:p>
        </p:txBody>
      </p:sp>
    </p:spTree>
    <p:extLst>
      <p:ext uri="{BB962C8B-B14F-4D97-AF65-F5344CB8AC3E}">
        <p14:creationId xmlns:p14="http://schemas.microsoft.com/office/powerpoint/2010/main" val="4174350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21</a:t>
            </a:fld>
            <a:endParaRPr lang="es-MX"/>
          </a:p>
        </p:txBody>
      </p:sp>
    </p:spTree>
    <p:extLst>
      <p:ext uri="{BB962C8B-B14F-4D97-AF65-F5344CB8AC3E}">
        <p14:creationId xmlns:p14="http://schemas.microsoft.com/office/powerpoint/2010/main" val="2042664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24</a:t>
            </a:fld>
            <a:endParaRPr lang="es-MX"/>
          </a:p>
        </p:txBody>
      </p:sp>
    </p:spTree>
    <p:extLst>
      <p:ext uri="{BB962C8B-B14F-4D97-AF65-F5344CB8AC3E}">
        <p14:creationId xmlns:p14="http://schemas.microsoft.com/office/powerpoint/2010/main" val="164285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https://www.youtube.com/watch?v=izaIfXCvf4M</a:t>
            </a:r>
          </a:p>
          <a:p>
            <a:r>
              <a:rPr lang="es-MX" dirty="0"/>
              <a:t>Bosquejo de una tesis.</a:t>
            </a:r>
          </a:p>
          <a:p>
            <a:r>
              <a:rPr lang="es-MX" dirty="0"/>
              <a:t>Suponer que tenemos los resultados de un trabajo publicados en un artículo. Se puede usar ChatGTP para crear el documento de tesis, </a:t>
            </a:r>
            <a:r>
              <a:rPr lang="es-MX" dirty="0" err="1"/>
              <a:t>i.e</a:t>
            </a:r>
            <a:r>
              <a:rPr lang="es-MX" dirty="0"/>
              <a:t> </a:t>
            </a:r>
            <a:r>
              <a:rPr lang="es-MX" dirty="0">
                <a:highlight>
                  <a:srgbClr val="FFFF00"/>
                </a:highlight>
              </a:rPr>
              <a:t>como convertir un paper en un documento de tesis</a:t>
            </a:r>
            <a:r>
              <a:rPr lang="es-MX" dirty="0"/>
              <a:t>, pero no hay que alimentar todo a </a:t>
            </a:r>
            <a:r>
              <a:rPr lang="es-MX" dirty="0" err="1"/>
              <a:t>chatgtp</a:t>
            </a:r>
            <a:r>
              <a:rPr lang="es-MX" dirty="0"/>
              <a:t>, hay que dividir en partes e irlo alimentando por partes. Por ejemplo se le puede pedir que haga un </a:t>
            </a:r>
            <a:r>
              <a:rPr lang="es-MX" dirty="0" err="1"/>
              <a:t>abstract</a:t>
            </a:r>
            <a:r>
              <a:rPr lang="es-MX" dirty="0"/>
              <a:t> a partir del análisis de resultados y después haga una discusión y recomendaciones</a:t>
            </a:r>
          </a:p>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27</a:t>
            </a:fld>
            <a:endParaRPr lang="es-MX"/>
          </a:p>
        </p:txBody>
      </p:sp>
    </p:spTree>
    <p:extLst>
      <p:ext uri="{BB962C8B-B14F-4D97-AF65-F5344CB8AC3E}">
        <p14:creationId xmlns:p14="http://schemas.microsoft.com/office/powerpoint/2010/main" val="3436161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29</a:t>
            </a:fld>
            <a:endParaRPr lang="es-MX"/>
          </a:p>
        </p:txBody>
      </p:sp>
    </p:spTree>
    <p:extLst>
      <p:ext uri="{BB962C8B-B14F-4D97-AF65-F5344CB8AC3E}">
        <p14:creationId xmlns:p14="http://schemas.microsoft.com/office/powerpoint/2010/main" val="3525449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https://blog.writefull.com/texgpt-harness-the-power-of-chatgpt-in-overleaf/</a:t>
            </a:r>
          </a:p>
          <a:p>
            <a:endParaRPr lang="es-MX" dirty="0"/>
          </a:p>
          <a:p>
            <a:endParaRPr lang="es-MX" dirty="0"/>
          </a:p>
          <a:p>
            <a:r>
              <a:rPr lang="es-MX" dirty="0"/>
              <a:t>Aplicación para escritura académica</a:t>
            </a:r>
          </a:p>
          <a:p>
            <a:r>
              <a:rPr lang="es-MX" dirty="0"/>
              <a:t> La empresa </a:t>
            </a:r>
            <a:r>
              <a:rPr lang="es-MX" dirty="0" err="1"/>
              <a:t>Writefull</a:t>
            </a:r>
            <a:r>
              <a:rPr lang="es-MX" dirty="0"/>
              <a:t> fue fundada en 2014</a:t>
            </a:r>
          </a:p>
          <a:p>
            <a:r>
              <a:rPr lang="es-MX" dirty="0" err="1"/>
              <a:t>Writefull</a:t>
            </a:r>
            <a:r>
              <a:rPr lang="es-MX" dirty="0"/>
              <a:t> es una herramienta de escritura en línea que utiliza tecnologías de inteligencia artificial y procesamiento del lenguaje natural (NLP) para ayudar a los usuarios a mejorar la calidad de sus textos en inglés. </a:t>
            </a:r>
            <a:r>
              <a:rPr lang="es-MX" dirty="0" err="1"/>
              <a:t>Writefull</a:t>
            </a:r>
            <a:r>
              <a:rPr lang="es-MX" dirty="0"/>
              <a:t> ofrece diversas funciones que pueden corregir errores gramaticales y de estilo, sugerir sinónimos y antónimos, revisar la coherencia y fluidez del texto y proporcionar retroalimentación en tiempo real sobre la escritura del usuario.</a:t>
            </a:r>
          </a:p>
          <a:p>
            <a:endParaRPr lang="es-MX" dirty="0"/>
          </a:p>
          <a:p>
            <a:r>
              <a:rPr lang="es-MX" dirty="0"/>
              <a:t>Algunas de las características y funciones de </a:t>
            </a:r>
            <a:r>
              <a:rPr lang="es-MX" dirty="0" err="1"/>
              <a:t>Writefull</a:t>
            </a:r>
            <a:r>
              <a:rPr lang="es-MX" dirty="0"/>
              <a:t> incluyen:</a:t>
            </a:r>
          </a:p>
          <a:p>
            <a:endParaRPr lang="es-MX" dirty="0"/>
          </a:p>
          <a:p>
            <a:r>
              <a:rPr lang="es-MX" dirty="0"/>
              <a:t>Corrección gramatical: </a:t>
            </a:r>
            <a:r>
              <a:rPr lang="es-MX" dirty="0" err="1"/>
              <a:t>Writefull</a:t>
            </a:r>
            <a:r>
              <a:rPr lang="es-MX" dirty="0"/>
              <a:t> identifica y corrige errores gramaticales, de puntuación y de estilo en el texto del usuario.</a:t>
            </a:r>
          </a:p>
          <a:p>
            <a:endParaRPr lang="es-MX" dirty="0"/>
          </a:p>
          <a:p>
            <a:r>
              <a:rPr lang="es-MX" dirty="0"/>
              <a:t>Sugerencias de vocabulario: La herramienta sugiere sinónimos y antónimos para ayudar a los usuarios a enriquecer su vocabulario y mejorar la claridad de su escritura.</a:t>
            </a:r>
          </a:p>
          <a:p>
            <a:endParaRPr lang="es-MX" dirty="0"/>
          </a:p>
          <a:p>
            <a:r>
              <a:rPr lang="es-MX" dirty="0"/>
              <a:t>Revisión de estilo: </a:t>
            </a:r>
            <a:r>
              <a:rPr lang="es-MX" dirty="0" err="1"/>
              <a:t>Writefull</a:t>
            </a:r>
            <a:r>
              <a:rPr lang="es-MX" dirty="0"/>
              <a:t> ofrece sugerencias para mejorar la fluidez y coherencia del texto, eliminando redundancias, reorganizando frases y sugiriendo cambios en el estilo de escritura.</a:t>
            </a:r>
          </a:p>
          <a:p>
            <a:endParaRPr lang="es-MX" dirty="0"/>
          </a:p>
          <a:p>
            <a:r>
              <a:rPr lang="es-MX" dirty="0"/>
              <a:t>Retroalimentación en tiempo real: Mientras el usuario escribe, </a:t>
            </a:r>
            <a:r>
              <a:rPr lang="es-MX" dirty="0" err="1"/>
              <a:t>Writefull</a:t>
            </a:r>
            <a:r>
              <a:rPr lang="es-MX" dirty="0"/>
              <a:t> proporciona comentarios y sugerencias inmediatas para ayudar a mejorar la calidad del texto.</a:t>
            </a:r>
          </a:p>
          <a:p>
            <a:endParaRPr lang="es-MX" dirty="0"/>
          </a:p>
          <a:p>
            <a:r>
              <a:rPr lang="es-MX" dirty="0"/>
              <a:t>Soporte multilingüe: Aunque </a:t>
            </a:r>
            <a:r>
              <a:rPr lang="es-MX" dirty="0" err="1"/>
              <a:t>Writefull</a:t>
            </a:r>
            <a:r>
              <a:rPr lang="es-MX" dirty="0"/>
              <a:t> se centra en la escritura en inglés, también ofrece soporte para otros idiomas.</a:t>
            </a:r>
          </a:p>
          <a:p>
            <a:endParaRPr lang="es-MX" dirty="0"/>
          </a:p>
          <a:p>
            <a:r>
              <a:rPr lang="es-MX" dirty="0" err="1"/>
              <a:t>Writefull</a:t>
            </a:r>
            <a:r>
              <a:rPr lang="es-MX" dirty="0"/>
              <a:t> utiliza algoritmos de aprendizaje automático y bases de datos de texto para analizar y comparar el texto del usuario con textos de alta calidad y bien escritos. Esta comparación permite a la herramienta proporcionar sugerencias y correcciones específicas para mejorar la calidad y efectividad de la escritura del usuario.</a:t>
            </a:r>
          </a:p>
        </p:txBody>
      </p:sp>
      <p:sp>
        <p:nvSpPr>
          <p:cNvPr id="4" name="Marcador de número de diapositiva 3"/>
          <p:cNvSpPr>
            <a:spLocks noGrp="1"/>
          </p:cNvSpPr>
          <p:nvPr>
            <p:ph type="sldNum" sz="quarter" idx="5"/>
          </p:nvPr>
        </p:nvSpPr>
        <p:spPr/>
        <p:txBody>
          <a:bodyPr/>
          <a:lstStyle/>
          <a:p>
            <a:fld id="{479F2FE1-819E-4657-B1EA-6412D77A2FDE}" type="slidenum">
              <a:rPr lang="es-MX" smtClean="0"/>
              <a:t>55</a:t>
            </a:fld>
            <a:endParaRPr lang="es-MX"/>
          </a:p>
        </p:txBody>
      </p:sp>
    </p:spTree>
    <p:extLst>
      <p:ext uri="{BB962C8B-B14F-4D97-AF65-F5344CB8AC3E}">
        <p14:creationId xmlns:p14="http://schemas.microsoft.com/office/powerpoint/2010/main" val="1290894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57</a:t>
            </a:fld>
            <a:endParaRPr lang="es-MX"/>
          </a:p>
        </p:txBody>
      </p:sp>
    </p:spTree>
    <p:extLst>
      <p:ext uri="{BB962C8B-B14F-4D97-AF65-F5344CB8AC3E}">
        <p14:creationId xmlns:p14="http://schemas.microsoft.com/office/powerpoint/2010/main" val="1768772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4</a:t>
            </a:fld>
            <a:endParaRPr lang="es-MX"/>
          </a:p>
        </p:txBody>
      </p:sp>
    </p:spTree>
    <p:extLst>
      <p:ext uri="{BB962C8B-B14F-4D97-AF65-F5344CB8AC3E}">
        <p14:creationId xmlns:p14="http://schemas.microsoft.com/office/powerpoint/2010/main" val="3752456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5</a:t>
            </a:fld>
            <a:endParaRPr lang="es-MX"/>
          </a:p>
        </p:txBody>
      </p:sp>
    </p:spTree>
    <p:extLst>
      <p:ext uri="{BB962C8B-B14F-4D97-AF65-F5344CB8AC3E}">
        <p14:creationId xmlns:p14="http://schemas.microsoft.com/office/powerpoint/2010/main" val="117992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6</a:t>
            </a:fld>
            <a:endParaRPr lang="es-MX"/>
          </a:p>
        </p:txBody>
      </p:sp>
    </p:spTree>
    <p:extLst>
      <p:ext uri="{BB962C8B-B14F-4D97-AF65-F5344CB8AC3E}">
        <p14:creationId xmlns:p14="http://schemas.microsoft.com/office/powerpoint/2010/main" val="2617449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11</a:t>
            </a:fld>
            <a:endParaRPr lang="es-MX"/>
          </a:p>
        </p:txBody>
      </p:sp>
    </p:spTree>
    <p:extLst>
      <p:ext uri="{BB962C8B-B14F-4D97-AF65-F5344CB8AC3E}">
        <p14:creationId xmlns:p14="http://schemas.microsoft.com/office/powerpoint/2010/main" val="97383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12</a:t>
            </a:fld>
            <a:endParaRPr lang="es-MX"/>
          </a:p>
        </p:txBody>
      </p:sp>
    </p:spTree>
    <p:extLst>
      <p:ext uri="{BB962C8B-B14F-4D97-AF65-F5344CB8AC3E}">
        <p14:creationId xmlns:p14="http://schemas.microsoft.com/office/powerpoint/2010/main" val="116356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13</a:t>
            </a:fld>
            <a:endParaRPr lang="es-MX"/>
          </a:p>
        </p:txBody>
      </p:sp>
    </p:spTree>
    <p:extLst>
      <p:ext uri="{BB962C8B-B14F-4D97-AF65-F5344CB8AC3E}">
        <p14:creationId xmlns:p14="http://schemas.microsoft.com/office/powerpoint/2010/main" val="429686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15</a:t>
            </a:fld>
            <a:endParaRPr lang="es-MX"/>
          </a:p>
        </p:txBody>
      </p:sp>
    </p:spTree>
    <p:extLst>
      <p:ext uri="{BB962C8B-B14F-4D97-AF65-F5344CB8AC3E}">
        <p14:creationId xmlns:p14="http://schemas.microsoft.com/office/powerpoint/2010/main" val="2780172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79F2FE1-819E-4657-B1EA-6412D77A2FDE}" type="slidenum">
              <a:rPr lang="es-MX" smtClean="0"/>
              <a:t>16</a:t>
            </a:fld>
            <a:endParaRPr lang="es-MX"/>
          </a:p>
        </p:txBody>
      </p:sp>
    </p:spTree>
    <p:extLst>
      <p:ext uri="{BB962C8B-B14F-4D97-AF65-F5344CB8AC3E}">
        <p14:creationId xmlns:p14="http://schemas.microsoft.com/office/powerpoint/2010/main" val="179239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4424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088133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37471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104582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604A551-B404-436A-9744-6C151D60B8C9}" type="datetimeFigureOut">
              <a:rPr lang="es-MX" smtClean="0"/>
              <a:t>29/03/2023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25970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604A551-B404-436A-9744-6C151D60B8C9}" type="datetimeFigureOut">
              <a:rPr lang="es-MX" smtClean="0"/>
              <a:t>29/03/2023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39332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604A551-B404-436A-9744-6C151D60B8C9}" type="datetimeFigureOut">
              <a:rPr lang="es-MX" smtClean="0"/>
              <a:t>29/03/2023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770343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604A551-B404-436A-9744-6C151D60B8C9}" type="datetimeFigureOut">
              <a:rPr lang="es-MX" smtClean="0"/>
              <a:t>29/03/2023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391497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04A551-B404-436A-9744-6C151D60B8C9}" type="datetimeFigureOut">
              <a:rPr lang="es-MX" smtClean="0"/>
              <a:t>29/03/2023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4036329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29/03/2023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2711108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604A551-B404-436A-9744-6C151D60B8C9}" type="datetimeFigureOut">
              <a:rPr lang="es-MX" smtClean="0"/>
              <a:t>29/03/2023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3D69CB3C-7C14-4E82-8266-C8FEF7E61243}" type="slidenum">
              <a:rPr lang="es-MX" smtClean="0"/>
              <a:t>‹Nº›</a:t>
            </a:fld>
            <a:endParaRPr lang="es-MX"/>
          </a:p>
        </p:txBody>
      </p:sp>
    </p:spTree>
    <p:extLst>
      <p:ext uri="{BB962C8B-B14F-4D97-AF65-F5344CB8AC3E}">
        <p14:creationId xmlns:p14="http://schemas.microsoft.com/office/powerpoint/2010/main" val="1467416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4A551-B404-436A-9744-6C151D60B8C9}" type="datetimeFigureOut">
              <a:rPr lang="es-MX" smtClean="0"/>
              <a:t>29/03/2023</a:t>
            </a:fld>
            <a:endParaRPr lang="es-MX"/>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69CB3C-7C14-4E82-8266-C8FEF7E61243}" type="slidenum">
              <a:rPr lang="es-MX" smtClean="0"/>
              <a:t>‹Nº›</a:t>
            </a:fld>
            <a:endParaRPr lang="es-MX"/>
          </a:p>
        </p:txBody>
      </p:sp>
    </p:spTree>
    <p:extLst>
      <p:ext uri="{BB962C8B-B14F-4D97-AF65-F5344CB8AC3E}">
        <p14:creationId xmlns:p14="http://schemas.microsoft.com/office/powerpoint/2010/main" val="16225519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google.com.mx/search?q=prompt+engineer+wanted"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www.mdpi.com/2227-9059/11/3/788"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ieeexplore.ieee.org/document/9720240"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s://chrome.google.com/webstore/detail/google-scholar-button/ldipcbpaocekfooobnbcddclnhejkcpn?hl=es" TargetMode="Externa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hyperlink" Target="https://chrome.google.com/webstore/detail/doi-resolver/goanbaknlbojfglcepjnankoobfakbp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hyperlink" Target="https://www.semanticscholar.org/" TargetMode="Externa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chrome.google.com/webstore/detail/webchatgpt-chatgpt-with-i/lpfemeioodjbpieminkklglpmhlngfcn"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chatpdf.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blog.writefull.com/texgpt-harness-the-power-of-chatgpt-in-overleaf/" TargetMode="External"/><Relationship Id="rId5" Type="http://schemas.openxmlformats.org/officeDocument/2006/relationships/image" Target="../media/image47.jpe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securitylab.uan.mx/" TargetMode="External"/><Relationship Id="rId2" Type="http://schemas.openxmlformats.org/officeDocument/2006/relationships/hyperlink" Target="mailto:pvelarde@uan.edu.mx"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openai.com/"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0866F8-9933-2CB6-235A-FCF51C3C4A87}"/>
              </a:ext>
            </a:extLst>
          </p:cNvPr>
          <p:cNvSpPr>
            <a:spLocks noGrp="1"/>
          </p:cNvSpPr>
          <p:nvPr>
            <p:ph type="ctrTitle"/>
          </p:nvPr>
        </p:nvSpPr>
        <p:spPr>
          <a:xfrm>
            <a:off x="685800" y="2566296"/>
            <a:ext cx="7772400" cy="1725408"/>
          </a:xfrm>
        </p:spPr>
        <p:txBody>
          <a:bodyPr>
            <a:normAutofit fontScale="90000"/>
          </a:bodyPr>
          <a:lstStyle/>
          <a:p>
            <a:r>
              <a:rPr lang="es-MX" b="1" dirty="0"/>
              <a:t>Visión global de ChatGTP en la investigación científica</a:t>
            </a:r>
          </a:p>
        </p:txBody>
      </p:sp>
      <p:sp>
        <p:nvSpPr>
          <p:cNvPr id="3" name="Subtítulo 2">
            <a:extLst>
              <a:ext uri="{FF2B5EF4-FFF2-40B4-BE49-F238E27FC236}">
                <a16:creationId xmlns:a16="http://schemas.microsoft.com/office/drawing/2014/main" id="{E982E395-E636-03B9-407E-95357F8510A1}"/>
              </a:ext>
            </a:extLst>
          </p:cNvPr>
          <p:cNvSpPr>
            <a:spLocks noGrp="1"/>
          </p:cNvSpPr>
          <p:nvPr>
            <p:ph type="subTitle" idx="1"/>
          </p:nvPr>
        </p:nvSpPr>
        <p:spPr>
          <a:xfrm>
            <a:off x="1143000" y="4863025"/>
            <a:ext cx="6858000" cy="1655762"/>
          </a:xfrm>
        </p:spPr>
        <p:txBody>
          <a:bodyPr/>
          <a:lstStyle/>
          <a:p>
            <a:r>
              <a:rPr lang="es-MX" b="1" dirty="0"/>
              <a:t>Presenta:</a:t>
            </a:r>
          </a:p>
          <a:p>
            <a:r>
              <a:rPr lang="es-MX" b="1" dirty="0"/>
              <a:t>Dr. Pablo Velarde Alvarado</a:t>
            </a:r>
          </a:p>
        </p:txBody>
      </p:sp>
      <p:pic>
        <p:nvPicPr>
          <p:cNvPr id="5" name="Imagen 4">
            <a:extLst>
              <a:ext uri="{FF2B5EF4-FFF2-40B4-BE49-F238E27FC236}">
                <a16:creationId xmlns:a16="http://schemas.microsoft.com/office/drawing/2014/main" id="{529644E0-60C4-523B-BCD7-6A6A76580AF2}"/>
              </a:ext>
            </a:extLst>
          </p:cNvPr>
          <p:cNvPicPr>
            <a:picLocks noChangeAspect="1"/>
          </p:cNvPicPr>
          <p:nvPr/>
        </p:nvPicPr>
        <p:blipFill>
          <a:blip r:embed="rId2"/>
          <a:stretch>
            <a:fillRect/>
          </a:stretch>
        </p:blipFill>
        <p:spPr>
          <a:xfrm>
            <a:off x="0" y="-26489"/>
            <a:ext cx="9144000" cy="2289753"/>
          </a:xfrm>
          <a:prstGeom prst="rect">
            <a:avLst/>
          </a:prstGeom>
        </p:spPr>
      </p:pic>
    </p:spTree>
    <p:extLst>
      <p:ext uri="{BB962C8B-B14F-4D97-AF65-F5344CB8AC3E}">
        <p14:creationId xmlns:p14="http://schemas.microsoft.com/office/powerpoint/2010/main" val="1323694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78659D-339C-E88D-DCAE-0908CFF10520}"/>
              </a:ext>
            </a:extLst>
          </p:cNvPr>
          <p:cNvSpPr>
            <a:spLocks noGrp="1"/>
          </p:cNvSpPr>
          <p:nvPr>
            <p:ph type="title"/>
          </p:nvPr>
        </p:nvSpPr>
        <p:spPr/>
        <p:txBody>
          <a:bodyPr/>
          <a:lstStyle/>
          <a:p>
            <a:r>
              <a:rPr lang="es-MX" dirty="0"/>
              <a:t>Registro o inicio de sesión</a:t>
            </a:r>
          </a:p>
        </p:txBody>
      </p:sp>
      <p:pic>
        <p:nvPicPr>
          <p:cNvPr id="7" name="Imagen 6">
            <a:extLst>
              <a:ext uri="{FF2B5EF4-FFF2-40B4-BE49-F238E27FC236}">
                <a16:creationId xmlns:a16="http://schemas.microsoft.com/office/drawing/2014/main" id="{E059C900-459C-9685-6F24-B4D5254167F0}"/>
              </a:ext>
            </a:extLst>
          </p:cNvPr>
          <p:cNvPicPr>
            <a:picLocks noChangeAspect="1"/>
          </p:cNvPicPr>
          <p:nvPr/>
        </p:nvPicPr>
        <p:blipFill>
          <a:blip r:embed="rId2"/>
          <a:stretch>
            <a:fillRect/>
          </a:stretch>
        </p:blipFill>
        <p:spPr>
          <a:xfrm>
            <a:off x="344941" y="1998822"/>
            <a:ext cx="3674331" cy="2505226"/>
          </a:xfrm>
          <a:prstGeom prst="rect">
            <a:avLst/>
          </a:prstGeom>
        </p:spPr>
      </p:pic>
      <p:pic>
        <p:nvPicPr>
          <p:cNvPr id="11" name="Imagen 10">
            <a:extLst>
              <a:ext uri="{FF2B5EF4-FFF2-40B4-BE49-F238E27FC236}">
                <a16:creationId xmlns:a16="http://schemas.microsoft.com/office/drawing/2014/main" id="{E63CA8B8-7016-6791-B71B-549DDCC67388}"/>
              </a:ext>
            </a:extLst>
          </p:cNvPr>
          <p:cNvPicPr>
            <a:picLocks noChangeAspect="1"/>
          </p:cNvPicPr>
          <p:nvPr/>
        </p:nvPicPr>
        <p:blipFill>
          <a:blip r:embed="rId3"/>
          <a:stretch>
            <a:fillRect/>
          </a:stretch>
        </p:blipFill>
        <p:spPr>
          <a:xfrm>
            <a:off x="4572000" y="1699648"/>
            <a:ext cx="4001801" cy="4793226"/>
          </a:xfrm>
          <a:prstGeom prst="rect">
            <a:avLst/>
          </a:prstGeom>
        </p:spPr>
      </p:pic>
      <p:pic>
        <p:nvPicPr>
          <p:cNvPr id="13" name="Imagen 12">
            <a:extLst>
              <a:ext uri="{FF2B5EF4-FFF2-40B4-BE49-F238E27FC236}">
                <a16:creationId xmlns:a16="http://schemas.microsoft.com/office/drawing/2014/main" id="{1B0854F1-46E1-6EFD-C21C-FFCF9F7DFD73}"/>
              </a:ext>
            </a:extLst>
          </p:cNvPr>
          <p:cNvPicPr>
            <a:picLocks noChangeAspect="1"/>
          </p:cNvPicPr>
          <p:nvPr/>
        </p:nvPicPr>
        <p:blipFill>
          <a:blip r:embed="rId4"/>
          <a:stretch>
            <a:fillRect/>
          </a:stretch>
        </p:blipFill>
        <p:spPr>
          <a:xfrm>
            <a:off x="865974" y="5001986"/>
            <a:ext cx="2467403" cy="1375506"/>
          </a:xfrm>
          <a:prstGeom prst="rect">
            <a:avLst/>
          </a:prstGeom>
        </p:spPr>
      </p:pic>
    </p:spTree>
    <p:extLst>
      <p:ext uri="{BB962C8B-B14F-4D97-AF65-F5344CB8AC3E}">
        <p14:creationId xmlns:p14="http://schemas.microsoft.com/office/powerpoint/2010/main" val="216744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4617E4-CA55-0AC9-9802-F737C800308E}"/>
              </a:ext>
            </a:extLst>
          </p:cNvPr>
          <p:cNvSpPr>
            <a:spLocks noGrp="1"/>
          </p:cNvSpPr>
          <p:nvPr>
            <p:ph type="title"/>
          </p:nvPr>
        </p:nvSpPr>
        <p:spPr/>
        <p:txBody>
          <a:bodyPr/>
          <a:lstStyle/>
          <a:p>
            <a:r>
              <a:rPr lang="es-MX" dirty="0"/>
              <a:t>Explorando la interfaz de ChatGPT</a:t>
            </a:r>
          </a:p>
        </p:txBody>
      </p:sp>
      <p:pic>
        <p:nvPicPr>
          <p:cNvPr id="5" name="Imagen 4">
            <a:extLst>
              <a:ext uri="{FF2B5EF4-FFF2-40B4-BE49-F238E27FC236}">
                <a16:creationId xmlns:a16="http://schemas.microsoft.com/office/drawing/2014/main" id="{55424101-96B4-9245-7BE0-DDB67164E357}"/>
              </a:ext>
            </a:extLst>
          </p:cNvPr>
          <p:cNvPicPr>
            <a:picLocks noChangeAspect="1"/>
          </p:cNvPicPr>
          <p:nvPr/>
        </p:nvPicPr>
        <p:blipFill rotWithShape="1">
          <a:blip r:embed="rId3"/>
          <a:srcRect l="22768"/>
          <a:stretch/>
        </p:blipFill>
        <p:spPr>
          <a:xfrm>
            <a:off x="2394857" y="1782898"/>
            <a:ext cx="5200278" cy="4838095"/>
          </a:xfrm>
          <a:prstGeom prst="rect">
            <a:avLst/>
          </a:prstGeom>
        </p:spPr>
      </p:pic>
      <p:pic>
        <p:nvPicPr>
          <p:cNvPr id="15" name="Imagen 14">
            <a:extLst>
              <a:ext uri="{FF2B5EF4-FFF2-40B4-BE49-F238E27FC236}">
                <a16:creationId xmlns:a16="http://schemas.microsoft.com/office/drawing/2014/main" id="{206C2CCD-66D5-06D2-F1D9-336510E4A5AB}"/>
              </a:ext>
            </a:extLst>
          </p:cNvPr>
          <p:cNvPicPr>
            <a:picLocks noChangeAspect="1"/>
          </p:cNvPicPr>
          <p:nvPr/>
        </p:nvPicPr>
        <p:blipFill>
          <a:blip r:embed="rId4"/>
          <a:stretch>
            <a:fillRect/>
          </a:stretch>
        </p:blipFill>
        <p:spPr>
          <a:xfrm>
            <a:off x="628650" y="1881003"/>
            <a:ext cx="1761280" cy="4739990"/>
          </a:xfrm>
          <a:prstGeom prst="rect">
            <a:avLst/>
          </a:prstGeom>
        </p:spPr>
      </p:pic>
    </p:spTree>
    <p:extLst>
      <p:ext uri="{BB962C8B-B14F-4D97-AF65-F5344CB8AC3E}">
        <p14:creationId xmlns:p14="http://schemas.microsoft.com/office/powerpoint/2010/main" val="219158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814685-EE80-8F1F-6449-28EA1CEACE14}"/>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11853A80-750A-7930-EDAA-1CDCCDAD6004}"/>
              </a:ext>
            </a:extLst>
          </p:cNvPr>
          <p:cNvSpPr>
            <a:spLocks noGrp="1"/>
          </p:cNvSpPr>
          <p:nvPr>
            <p:ph idx="1"/>
          </p:nvPr>
        </p:nvSpPr>
        <p:spPr/>
        <p:txBody>
          <a:bodyPr>
            <a:normAutofit/>
          </a:bodyPr>
          <a:lstStyle/>
          <a:p>
            <a:r>
              <a:rPr lang="es-MX" sz="3200" dirty="0"/>
              <a:t>En general, ChatGPT aporta una enorme eficiencia a los flujos de trabajo en una gran variedad de ámbitos</a:t>
            </a:r>
          </a:p>
        </p:txBody>
      </p:sp>
    </p:spTree>
    <p:extLst>
      <p:ext uri="{BB962C8B-B14F-4D97-AF65-F5344CB8AC3E}">
        <p14:creationId xmlns:p14="http://schemas.microsoft.com/office/powerpoint/2010/main" val="50918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12F01-E843-369E-A98D-AAF84A4C2419}"/>
              </a:ext>
            </a:extLst>
          </p:cNvPr>
          <p:cNvSpPr>
            <a:spLocks noGrp="1"/>
          </p:cNvSpPr>
          <p:nvPr>
            <p:ph type="title"/>
          </p:nvPr>
        </p:nvSpPr>
        <p:spPr/>
        <p:txBody>
          <a:bodyPr/>
          <a:lstStyle/>
          <a:p>
            <a:r>
              <a:rPr lang="es-MX" dirty="0"/>
              <a:t>ChatGPT, como herramienta:</a:t>
            </a:r>
          </a:p>
        </p:txBody>
      </p:sp>
      <p:sp>
        <p:nvSpPr>
          <p:cNvPr id="3" name="Marcador de contenido 2">
            <a:extLst>
              <a:ext uri="{FF2B5EF4-FFF2-40B4-BE49-F238E27FC236}">
                <a16:creationId xmlns:a16="http://schemas.microsoft.com/office/drawing/2014/main" id="{B77B52F7-0AE8-E4DC-58AD-391A7A0A9FCC}"/>
              </a:ext>
            </a:extLst>
          </p:cNvPr>
          <p:cNvSpPr>
            <a:spLocks noGrp="1"/>
          </p:cNvSpPr>
          <p:nvPr>
            <p:ph idx="1"/>
          </p:nvPr>
        </p:nvSpPr>
        <p:spPr/>
        <p:txBody>
          <a:bodyPr>
            <a:normAutofit/>
          </a:bodyPr>
          <a:lstStyle/>
          <a:p>
            <a:r>
              <a:rPr lang="es-MX" dirty="0"/>
              <a:t>Ayuda a procesar grandes cantidades de información en poco tiempo</a:t>
            </a:r>
          </a:p>
          <a:p>
            <a:pPr marL="914400" lvl="1" indent="-457200">
              <a:buFont typeface="+mj-lt"/>
              <a:buAutoNum type="arabicPeriod"/>
            </a:pPr>
            <a:r>
              <a:rPr lang="es-MX" dirty="0"/>
              <a:t>Reducir texto a un número de caracteres</a:t>
            </a:r>
          </a:p>
          <a:p>
            <a:pPr marL="914400" lvl="1" indent="-457200">
              <a:buFont typeface="+mj-lt"/>
              <a:buAutoNum type="arabicPeriod"/>
            </a:pPr>
            <a:r>
              <a:rPr lang="es-MX" dirty="0"/>
              <a:t>Sugerencias de títulos para un artículo</a:t>
            </a:r>
          </a:p>
          <a:p>
            <a:pPr marL="914400" lvl="1" indent="-457200">
              <a:buFont typeface="+mj-lt"/>
              <a:buAutoNum type="arabicPeriod"/>
            </a:pPr>
            <a:r>
              <a:rPr lang="es-MX" dirty="0"/>
              <a:t>Revisión de la literatura al buscar y clasificar artículos relevantes en una base de datos de investigación</a:t>
            </a:r>
          </a:p>
          <a:p>
            <a:pPr marL="914400" lvl="1" indent="-457200">
              <a:buFont typeface="+mj-lt"/>
              <a:buAutoNum type="arabicPeriod"/>
            </a:pPr>
            <a:r>
              <a:rPr lang="es-MX" dirty="0"/>
              <a:t>Generación de resúmenes de investigación </a:t>
            </a:r>
          </a:p>
          <a:p>
            <a:pPr marL="914400" lvl="1" indent="-457200">
              <a:buFont typeface="+mj-lt"/>
              <a:buAutoNum type="arabicPeriod"/>
            </a:pPr>
            <a:r>
              <a:rPr lang="es-MX" dirty="0"/>
              <a:t>Identificación de patrones en grandes conjuntos de datos</a:t>
            </a:r>
          </a:p>
        </p:txBody>
      </p:sp>
    </p:spTree>
    <p:extLst>
      <p:ext uri="{BB962C8B-B14F-4D97-AF65-F5344CB8AC3E}">
        <p14:creationId xmlns:p14="http://schemas.microsoft.com/office/powerpoint/2010/main" val="2587950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E5C09-8A66-EB32-42FE-A463D29BC52D}"/>
              </a:ext>
            </a:extLst>
          </p:cNvPr>
          <p:cNvSpPr>
            <a:spLocks noGrp="1"/>
          </p:cNvSpPr>
          <p:nvPr>
            <p:ph type="title"/>
          </p:nvPr>
        </p:nvSpPr>
        <p:spPr/>
        <p:txBody>
          <a:bodyPr/>
          <a:lstStyle/>
          <a:p>
            <a:r>
              <a:rPr lang="es-MX" i="1" dirty="0" err="1"/>
              <a:t>Prompt</a:t>
            </a:r>
            <a:r>
              <a:rPr lang="es-MX" i="1" dirty="0"/>
              <a:t> </a:t>
            </a:r>
            <a:r>
              <a:rPr lang="es-MX" i="1" dirty="0" err="1"/>
              <a:t>Engineering</a:t>
            </a:r>
            <a:r>
              <a:rPr lang="es-MX" i="1" dirty="0"/>
              <a:t> </a:t>
            </a:r>
            <a:r>
              <a:rPr lang="es-MX" dirty="0"/>
              <a:t>(PE)</a:t>
            </a:r>
          </a:p>
        </p:txBody>
      </p:sp>
      <p:sp>
        <p:nvSpPr>
          <p:cNvPr id="3" name="Marcador de contenido 2">
            <a:extLst>
              <a:ext uri="{FF2B5EF4-FFF2-40B4-BE49-F238E27FC236}">
                <a16:creationId xmlns:a16="http://schemas.microsoft.com/office/drawing/2014/main" id="{EE3618B5-3B56-3C0E-3E2C-1196225964BF}"/>
              </a:ext>
            </a:extLst>
          </p:cNvPr>
          <p:cNvSpPr>
            <a:spLocks noGrp="1"/>
          </p:cNvSpPr>
          <p:nvPr>
            <p:ph idx="1"/>
          </p:nvPr>
        </p:nvSpPr>
        <p:spPr/>
        <p:txBody>
          <a:bodyPr/>
          <a:lstStyle/>
          <a:p>
            <a:r>
              <a:rPr lang="es-MX" dirty="0"/>
              <a:t>Ingeniería de </a:t>
            </a:r>
            <a:r>
              <a:rPr lang="es-MX" dirty="0" err="1"/>
              <a:t>Prompts</a:t>
            </a:r>
            <a:r>
              <a:rPr lang="es-MX" dirty="0"/>
              <a:t> se refiere al proceso de diseñar y construir un conjunto de </a:t>
            </a:r>
            <a:r>
              <a:rPr lang="es-MX" b="1" dirty="0">
                <a:highlight>
                  <a:srgbClr val="FFFF00"/>
                </a:highlight>
              </a:rPr>
              <a:t>instrucciones específicas</a:t>
            </a:r>
            <a:r>
              <a:rPr lang="es-MX" dirty="0"/>
              <a:t> (</a:t>
            </a:r>
            <a:r>
              <a:rPr lang="es-MX" i="1" dirty="0" err="1"/>
              <a:t>prompts</a:t>
            </a:r>
            <a:r>
              <a:rPr lang="es-MX" dirty="0"/>
              <a:t>) que se utilizan para guiar y mejorar las respuestas de ChatGTP</a:t>
            </a:r>
          </a:p>
        </p:txBody>
      </p:sp>
      <p:pic>
        <p:nvPicPr>
          <p:cNvPr id="7" name="Imagen 6">
            <a:hlinkClick r:id="rId2"/>
            <a:extLst>
              <a:ext uri="{FF2B5EF4-FFF2-40B4-BE49-F238E27FC236}">
                <a16:creationId xmlns:a16="http://schemas.microsoft.com/office/drawing/2014/main" id="{714C64B1-6878-6C18-B9EF-F721198507C6}"/>
              </a:ext>
            </a:extLst>
          </p:cNvPr>
          <p:cNvPicPr>
            <a:picLocks noChangeAspect="1"/>
          </p:cNvPicPr>
          <p:nvPr/>
        </p:nvPicPr>
        <p:blipFill>
          <a:blip r:embed="rId3"/>
          <a:stretch>
            <a:fillRect/>
          </a:stretch>
        </p:blipFill>
        <p:spPr>
          <a:xfrm>
            <a:off x="2073728" y="3608651"/>
            <a:ext cx="4856405" cy="3115639"/>
          </a:xfrm>
          <a:prstGeom prst="rect">
            <a:avLst/>
          </a:prstGeom>
        </p:spPr>
      </p:pic>
    </p:spTree>
    <p:extLst>
      <p:ext uri="{BB962C8B-B14F-4D97-AF65-F5344CB8AC3E}">
        <p14:creationId xmlns:p14="http://schemas.microsoft.com/office/powerpoint/2010/main" val="117891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ABAB45-CC41-319D-35B9-B84BDF90D8DE}"/>
              </a:ext>
            </a:extLst>
          </p:cNvPr>
          <p:cNvPicPr>
            <a:picLocks noChangeAspect="1"/>
          </p:cNvPicPr>
          <p:nvPr/>
        </p:nvPicPr>
        <p:blipFill>
          <a:blip r:embed="rId3"/>
          <a:stretch>
            <a:fillRect/>
          </a:stretch>
        </p:blipFill>
        <p:spPr>
          <a:xfrm>
            <a:off x="1162049" y="365126"/>
            <a:ext cx="6626680" cy="6091304"/>
          </a:xfrm>
          <a:prstGeom prst="rect">
            <a:avLst/>
          </a:prstGeom>
        </p:spPr>
      </p:pic>
    </p:spTree>
    <p:extLst>
      <p:ext uri="{BB962C8B-B14F-4D97-AF65-F5344CB8AC3E}">
        <p14:creationId xmlns:p14="http://schemas.microsoft.com/office/powerpoint/2010/main" val="2158176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a:t>Dos </a:t>
            </a:r>
            <a:r>
              <a:rPr lang="es-MX" dirty="0" err="1"/>
              <a:t>prompts</a:t>
            </a:r>
            <a:r>
              <a:rPr lang="es-MX" dirty="0"/>
              <a:t> con distinto rol</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14773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¿Puedes recomendarme un libro de aprendizaje automático para principiantes usando Python?</a:t>
            </a:r>
            <a:endParaRPr lang="es-MX" dirty="0">
              <a:latin typeface="Courier New" panose="02070309020205020404" pitchFamily="49" charset="0"/>
              <a:cs typeface="Courier New" panose="02070309020205020404" pitchFamily="49" charset="0"/>
            </a:endParaRPr>
          </a:p>
          <a:p>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12" name="CuadroTexto 11">
            <a:extLst>
              <a:ext uri="{FF2B5EF4-FFF2-40B4-BE49-F238E27FC236}">
                <a16:creationId xmlns:a16="http://schemas.microsoft.com/office/drawing/2014/main" id="{5026D1D6-BFA7-50CD-2BCE-357F00121470}"/>
              </a:ext>
            </a:extLst>
          </p:cNvPr>
          <p:cNvSpPr txBox="1"/>
          <p:nvPr/>
        </p:nvSpPr>
        <p:spPr>
          <a:xfrm>
            <a:off x="1221922" y="4563180"/>
            <a:ext cx="7293428" cy="193899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Eres un profesor experto en ciencia de datos, me gustaría que me recomendaras un libro de aprendizaje automático para principiantes usando Python ¿Podrías ayudarme con esto?</a:t>
            </a: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92006" y="5972869"/>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4544228"/>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
        <p:nvSpPr>
          <p:cNvPr id="21" name="CuadroTexto 20">
            <a:extLst>
              <a:ext uri="{FF2B5EF4-FFF2-40B4-BE49-F238E27FC236}">
                <a16:creationId xmlns:a16="http://schemas.microsoft.com/office/drawing/2014/main" id="{44041593-6189-B2B7-FA39-1604C3CC9F12}"/>
              </a:ext>
            </a:extLst>
          </p:cNvPr>
          <p:cNvSpPr txBox="1"/>
          <p:nvPr/>
        </p:nvSpPr>
        <p:spPr>
          <a:xfrm>
            <a:off x="514352" y="3799114"/>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2498665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554544-B4A6-590A-9DEC-1358714F67E9}"/>
              </a:ext>
            </a:extLst>
          </p:cNvPr>
          <p:cNvSpPr>
            <a:spLocks noGrp="1"/>
          </p:cNvSpPr>
          <p:nvPr>
            <p:ph type="title"/>
          </p:nvPr>
        </p:nvSpPr>
        <p:spPr/>
        <p:txBody>
          <a:bodyPr/>
          <a:lstStyle/>
          <a:p>
            <a:r>
              <a:rPr lang="es-MX" dirty="0"/>
              <a:t>Si se interrumpe la respuesta…</a:t>
            </a:r>
          </a:p>
        </p:txBody>
      </p:sp>
      <p:sp>
        <p:nvSpPr>
          <p:cNvPr id="6" name="CuadroTexto 5">
            <a:extLst>
              <a:ext uri="{FF2B5EF4-FFF2-40B4-BE49-F238E27FC236}">
                <a16:creationId xmlns:a16="http://schemas.microsoft.com/office/drawing/2014/main" id="{03A2D1F3-567A-03AC-DF89-C34EBC0CB805}"/>
              </a:ext>
            </a:extLst>
          </p:cNvPr>
          <p:cNvSpPr txBox="1"/>
          <p:nvPr/>
        </p:nvSpPr>
        <p:spPr>
          <a:xfrm>
            <a:off x="1077685" y="1763467"/>
            <a:ext cx="728254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continua la respuesta</a:t>
            </a:r>
          </a:p>
          <a:p>
            <a:endParaRPr lang="es-MX" sz="3200" dirty="0">
              <a:latin typeface="Courier New" panose="02070309020205020404" pitchFamily="49" charset="0"/>
              <a:cs typeface="Courier New" panose="02070309020205020404" pitchFamily="49" charset="0"/>
            </a:endParaRPr>
          </a:p>
        </p:txBody>
      </p:sp>
      <p:pic>
        <p:nvPicPr>
          <p:cNvPr id="7" name="Imagen 6">
            <a:extLst>
              <a:ext uri="{FF2B5EF4-FFF2-40B4-BE49-F238E27FC236}">
                <a16:creationId xmlns:a16="http://schemas.microsoft.com/office/drawing/2014/main" id="{244C11B3-37D9-97C6-91FD-09746EBE7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14" y="1795890"/>
            <a:ext cx="506186" cy="506186"/>
          </a:xfrm>
          <a:prstGeom prst="rect">
            <a:avLst/>
          </a:prstGeom>
        </p:spPr>
      </p:pic>
      <p:grpSp>
        <p:nvGrpSpPr>
          <p:cNvPr id="8" name="Grupo 7">
            <a:extLst>
              <a:ext uri="{FF2B5EF4-FFF2-40B4-BE49-F238E27FC236}">
                <a16:creationId xmlns:a16="http://schemas.microsoft.com/office/drawing/2014/main" id="{6633B726-6389-AAB0-6196-C8D6725C5C36}"/>
              </a:ext>
            </a:extLst>
          </p:cNvPr>
          <p:cNvGrpSpPr/>
          <p:nvPr/>
        </p:nvGrpSpPr>
        <p:grpSpPr>
          <a:xfrm>
            <a:off x="7562769" y="2220934"/>
            <a:ext cx="420703" cy="422598"/>
            <a:chOff x="3757246" y="3935456"/>
            <a:chExt cx="420703" cy="422598"/>
          </a:xfrm>
        </p:grpSpPr>
        <p:cxnSp>
          <p:nvCxnSpPr>
            <p:cNvPr id="9" name="Conector recto 8">
              <a:extLst>
                <a:ext uri="{FF2B5EF4-FFF2-40B4-BE49-F238E27FC236}">
                  <a16:creationId xmlns:a16="http://schemas.microsoft.com/office/drawing/2014/main" id="{2EC89AD5-2914-016A-9BAA-E7E42D57FCD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54A6381A-1AC5-8DFE-60DA-32168D4E5A5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8A05CD82-7846-0194-F45D-BC4BB52ADA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7FE8AB9B-495B-F8D4-30AD-86D2D71A704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20A39D5D-1925-9A1C-08B4-D70A82E7F9C3}"/>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5" name="Imagen 14">
            <a:extLst>
              <a:ext uri="{FF2B5EF4-FFF2-40B4-BE49-F238E27FC236}">
                <a16:creationId xmlns:a16="http://schemas.microsoft.com/office/drawing/2014/main" id="{70E1CB43-9D99-44D0-74B7-C86A108B9D9B}"/>
              </a:ext>
            </a:extLst>
          </p:cNvPr>
          <p:cNvPicPr>
            <a:picLocks noChangeAspect="1"/>
          </p:cNvPicPr>
          <p:nvPr/>
        </p:nvPicPr>
        <p:blipFill>
          <a:blip r:embed="rId4"/>
          <a:stretch>
            <a:fillRect/>
          </a:stretch>
        </p:blipFill>
        <p:spPr>
          <a:xfrm>
            <a:off x="699407" y="4457700"/>
            <a:ext cx="6863362" cy="1720155"/>
          </a:xfrm>
          <a:prstGeom prst="rect">
            <a:avLst/>
          </a:prstGeom>
        </p:spPr>
      </p:pic>
      <p:sp>
        <p:nvSpPr>
          <p:cNvPr id="16" name="Título 1">
            <a:extLst>
              <a:ext uri="{FF2B5EF4-FFF2-40B4-BE49-F238E27FC236}">
                <a16:creationId xmlns:a16="http://schemas.microsoft.com/office/drawing/2014/main" id="{5D11954B-D332-65AD-3CD5-EC8D561189A9}"/>
              </a:ext>
            </a:extLst>
          </p:cNvPr>
          <p:cNvSpPr txBox="1">
            <a:spLocks/>
          </p:cNvSpPr>
          <p:nvPr/>
        </p:nvSpPr>
        <p:spPr>
          <a:xfrm>
            <a:off x="628650" y="2923140"/>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t>Modificar el </a:t>
            </a:r>
            <a:r>
              <a:rPr lang="es-MX" dirty="0" err="1"/>
              <a:t>prompt</a:t>
            </a:r>
            <a:endParaRPr lang="es-MX" dirty="0"/>
          </a:p>
        </p:txBody>
      </p:sp>
      <p:cxnSp>
        <p:nvCxnSpPr>
          <p:cNvPr id="18" name="Conector recto de flecha 17">
            <a:extLst>
              <a:ext uri="{FF2B5EF4-FFF2-40B4-BE49-F238E27FC236}">
                <a16:creationId xmlns:a16="http://schemas.microsoft.com/office/drawing/2014/main" id="{DB847347-7343-6197-CE44-DE807734B0E7}"/>
              </a:ext>
            </a:extLst>
          </p:cNvPr>
          <p:cNvCxnSpPr/>
          <p:nvPr/>
        </p:nvCxnSpPr>
        <p:spPr>
          <a:xfrm>
            <a:off x="6520543" y="4288884"/>
            <a:ext cx="440871" cy="666197"/>
          </a:xfrm>
          <a:prstGeom prst="straightConnector1">
            <a:avLst/>
          </a:prstGeom>
          <a:ln w="47625">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pic>
        <p:nvPicPr>
          <p:cNvPr id="43010" name="Picture 2" descr="667,900+ Alarm Illustrations, Royalty-Free Vector Graphics ...">
            <a:extLst>
              <a:ext uri="{FF2B5EF4-FFF2-40B4-BE49-F238E27FC236}">
                <a16:creationId xmlns:a16="http://schemas.microsoft.com/office/drawing/2014/main" id="{EE4BCA19-2DA4-BF14-D585-626404FA01D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940" t="16620" r="12605" b="17648"/>
          <a:stretch/>
        </p:blipFill>
        <p:spPr bwMode="auto">
          <a:xfrm>
            <a:off x="7446041" y="64293"/>
            <a:ext cx="1697959" cy="1540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44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sin contexto</a:t>
            </a:r>
          </a:p>
        </p:txBody>
      </p:sp>
      <p:sp>
        <p:nvSpPr>
          <p:cNvPr id="4" name="CuadroTexto 3">
            <a:extLst>
              <a:ext uri="{FF2B5EF4-FFF2-40B4-BE49-F238E27FC236}">
                <a16:creationId xmlns:a16="http://schemas.microsoft.com/office/drawing/2014/main" id="{F6E03474-89AE-A349-D652-8F65E8E7668A}"/>
              </a:ext>
            </a:extLst>
          </p:cNvPr>
          <p:cNvSpPr txBox="1"/>
          <p:nvPr/>
        </p:nvSpPr>
        <p:spPr>
          <a:xfrm>
            <a:off x="1221922" y="2338378"/>
            <a:ext cx="7293428" cy="83099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400" dirty="0">
                <a:latin typeface="Courier New" panose="02070309020205020404" pitchFamily="49" charset="0"/>
                <a:cs typeface="Courier New" panose="02070309020205020404" pitchFamily="49" charset="0"/>
              </a:rPr>
              <a:t>¿Cómo diseño un filtro digital para eliminar ruido utilizando Matlab?</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A6446D-0FED-9E86-496D-B2297412A8EA}"/>
              </a:ext>
            </a:extLst>
          </p:cNvPr>
          <p:cNvGrpSpPr/>
          <p:nvPr/>
        </p:nvGrpSpPr>
        <p:grpSpPr>
          <a:xfrm>
            <a:off x="7792006" y="3317223"/>
            <a:ext cx="420703" cy="422598"/>
            <a:chOff x="3757246" y="3935456"/>
            <a:chExt cx="420703" cy="422598"/>
          </a:xfrm>
        </p:grpSpPr>
        <p:cxnSp>
          <p:nvCxnSpPr>
            <p:cNvPr id="6" name="Conector recto 5">
              <a:extLst>
                <a:ext uri="{FF2B5EF4-FFF2-40B4-BE49-F238E27FC236}">
                  <a16:creationId xmlns:a16="http://schemas.microsoft.com/office/drawing/2014/main" id="{A1687FF3-EE66-A4AA-C672-A9767CA03C68}"/>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DA8D016-A2A2-999B-40F6-20E91EB85BA1}"/>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020613B-D43F-E637-DF09-8DC0831355F6}"/>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2FB4EBD4-3694-54EC-71FD-D23C64A1B3B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6E31FF42-33A4-8F60-BB2D-6877FACEDE18}"/>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C9A45945-ED5E-5EC8-AC9F-E7C5305011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2" y="2319426"/>
            <a:ext cx="506186" cy="506186"/>
          </a:xfrm>
          <a:prstGeom prst="rect">
            <a:avLst/>
          </a:prstGeom>
        </p:spPr>
      </p:pic>
      <p:sp>
        <p:nvSpPr>
          <p:cNvPr id="20" name="CuadroTexto 19">
            <a:extLst>
              <a:ext uri="{FF2B5EF4-FFF2-40B4-BE49-F238E27FC236}">
                <a16:creationId xmlns:a16="http://schemas.microsoft.com/office/drawing/2014/main" id="{F76EDD37-C4A7-878D-95A1-8DFF6C654896}"/>
              </a:ext>
            </a:extLst>
          </p:cNvPr>
          <p:cNvSpPr txBox="1"/>
          <p:nvPr/>
        </p:nvSpPr>
        <p:spPr>
          <a:xfrm>
            <a:off x="696686" y="164374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1:</a:t>
            </a:r>
          </a:p>
        </p:txBody>
      </p:sp>
    </p:spTree>
    <p:extLst>
      <p:ext uri="{BB962C8B-B14F-4D97-AF65-F5344CB8AC3E}">
        <p14:creationId xmlns:p14="http://schemas.microsoft.com/office/powerpoint/2010/main" val="1387777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50D7FC-CD66-5C7D-8CFC-0A35B817E848}"/>
              </a:ext>
            </a:extLst>
          </p:cNvPr>
          <p:cNvSpPr>
            <a:spLocks noGrp="1"/>
          </p:cNvSpPr>
          <p:nvPr>
            <p:ph type="title"/>
          </p:nvPr>
        </p:nvSpPr>
        <p:spPr/>
        <p:txBody>
          <a:bodyPr/>
          <a:lstStyle/>
          <a:p>
            <a:r>
              <a:rPr lang="es-MX" dirty="0" err="1"/>
              <a:t>Prompt</a:t>
            </a:r>
            <a:r>
              <a:rPr lang="es-MX" dirty="0"/>
              <a:t> con contexto</a:t>
            </a:r>
          </a:p>
        </p:txBody>
      </p:sp>
      <p:sp>
        <p:nvSpPr>
          <p:cNvPr id="12" name="CuadroTexto 11">
            <a:extLst>
              <a:ext uri="{FF2B5EF4-FFF2-40B4-BE49-F238E27FC236}">
                <a16:creationId xmlns:a16="http://schemas.microsoft.com/office/drawing/2014/main" id="{5026D1D6-BFA7-50CD-2BCE-357F00121470}"/>
              </a:ext>
            </a:extLst>
          </p:cNvPr>
          <p:cNvSpPr txBox="1"/>
          <p:nvPr/>
        </p:nvSpPr>
        <p:spPr>
          <a:xfrm>
            <a:off x="1390649" y="2591851"/>
            <a:ext cx="7293428" cy="378565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Estoy trabajando en un proyecto de procesamiento de señales de audio en Matlab y necesito diseñar un filtro digital para eliminar el ruido de una señal de audio grabada en un ambiente ruidoso. La señal de audio tiene una frecuencia de muestreo de 44.1 kHz y quiero un filtro paso bajo de 4to orden con una frecuencia de corte de 3 kHz. ¿Puedes proporcionar una explicación detallada sobre cómo diseñar este filtro y cómo aplicarlo a la señal de audio?</a:t>
            </a:r>
          </a:p>
          <a:p>
            <a:endParaRPr lang="es-MX" sz="2000" dirty="0">
              <a:latin typeface="Courier New" panose="02070309020205020404" pitchFamily="49" charset="0"/>
              <a:cs typeface="Courier New" panose="02070309020205020404" pitchFamily="49" charset="0"/>
            </a:endParaRPr>
          </a:p>
        </p:txBody>
      </p:sp>
      <p:grpSp>
        <p:nvGrpSpPr>
          <p:cNvPr id="13" name="Grupo 12">
            <a:extLst>
              <a:ext uri="{FF2B5EF4-FFF2-40B4-BE49-F238E27FC236}">
                <a16:creationId xmlns:a16="http://schemas.microsoft.com/office/drawing/2014/main" id="{FD62FE40-792E-C6F4-C755-D0ABD24DE3C0}"/>
              </a:ext>
            </a:extLst>
          </p:cNvPr>
          <p:cNvGrpSpPr/>
          <p:nvPr/>
        </p:nvGrpSpPr>
        <p:grpSpPr>
          <a:xfrm>
            <a:off x="7754830" y="5874897"/>
            <a:ext cx="420703" cy="422598"/>
            <a:chOff x="3757246" y="3935456"/>
            <a:chExt cx="420703" cy="422598"/>
          </a:xfrm>
        </p:grpSpPr>
        <p:cxnSp>
          <p:nvCxnSpPr>
            <p:cNvPr id="14" name="Conector recto 13">
              <a:extLst>
                <a:ext uri="{FF2B5EF4-FFF2-40B4-BE49-F238E27FC236}">
                  <a16:creationId xmlns:a16="http://schemas.microsoft.com/office/drawing/2014/main" id="{EAF9163C-FCFD-5E74-947F-2CF8D674644B}"/>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6B7A041A-35E1-2F60-89BD-3ABC5780FEA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cto 15">
              <a:extLst>
                <a:ext uri="{FF2B5EF4-FFF2-40B4-BE49-F238E27FC236}">
                  <a16:creationId xmlns:a16="http://schemas.microsoft.com/office/drawing/2014/main" id="{B93A3645-6357-1B52-9C62-DE6D460CB68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7" name="Conector recto 16">
              <a:extLst>
                <a:ext uri="{FF2B5EF4-FFF2-40B4-BE49-F238E27FC236}">
                  <a16:creationId xmlns:a16="http://schemas.microsoft.com/office/drawing/2014/main" id="{CC1E4A81-2203-6B38-D046-B436F65EFBE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8" name="Conector recto 17">
              <a:extLst>
                <a:ext uri="{FF2B5EF4-FFF2-40B4-BE49-F238E27FC236}">
                  <a16:creationId xmlns:a16="http://schemas.microsoft.com/office/drawing/2014/main" id="{53CA0464-8C82-160E-772E-F42F21FCD23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9" name="Imagen 18">
            <a:extLst>
              <a:ext uri="{FF2B5EF4-FFF2-40B4-BE49-F238E27FC236}">
                <a16:creationId xmlns:a16="http://schemas.microsoft.com/office/drawing/2014/main" id="{50803035-0AAF-B9D9-B1A0-DFF1C0AF7F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44" y="2608573"/>
            <a:ext cx="506186" cy="506186"/>
          </a:xfrm>
          <a:prstGeom prst="rect">
            <a:avLst/>
          </a:prstGeom>
        </p:spPr>
      </p:pic>
      <p:sp>
        <p:nvSpPr>
          <p:cNvPr id="21" name="CuadroTexto 20">
            <a:extLst>
              <a:ext uri="{FF2B5EF4-FFF2-40B4-BE49-F238E27FC236}">
                <a16:creationId xmlns:a16="http://schemas.microsoft.com/office/drawing/2014/main" id="{44041593-6189-B2B7-FA39-1604C3CC9F12}"/>
              </a:ext>
            </a:extLst>
          </p:cNvPr>
          <p:cNvSpPr txBox="1"/>
          <p:nvPr/>
        </p:nvSpPr>
        <p:spPr>
          <a:xfrm>
            <a:off x="732065" y="1536103"/>
            <a:ext cx="3037114" cy="584775"/>
          </a:xfrm>
          <a:prstGeom prst="rect">
            <a:avLst/>
          </a:prstGeom>
          <a:noFill/>
        </p:spPr>
        <p:txBody>
          <a:bodyPr wrap="square" rtlCol="0">
            <a:spAutoFit/>
          </a:bodyPr>
          <a:lstStyle/>
          <a:p>
            <a:r>
              <a:rPr lang="es-MX" sz="3200" b="1" dirty="0" err="1">
                <a:solidFill>
                  <a:srgbClr val="FF0000"/>
                </a:solidFill>
                <a:latin typeface="Caveat" panose="00000500000000000000" pitchFamily="2" charset="0"/>
              </a:rPr>
              <a:t>Prompt</a:t>
            </a:r>
            <a:r>
              <a:rPr lang="es-MX" sz="3200" b="1" dirty="0">
                <a:solidFill>
                  <a:srgbClr val="FF0000"/>
                </a:solidFill>
                <a:latin typeface="Caveat" panose="00000500000000000000" pitchFamily="2" charset="0"/>
              </a:rPr>
              <a:t> 2:</a:t>
            </a:r>
          </a:p>
        </p:txBody>
      </p:sp>
    </p:spTree>
    <p:extLst>
      <p:ext uri="{BB962C8B-B14F-4D97-AF65-F5344CB8AC3E}">
        <p14:creationId xmlns:p14="http://schemas.microsoft.com/office/powerpoint/2010/main" val="1318221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585699-EA06-4F2B-611A-546F65A66780}"/>
              </a:ext>
            </a:extLst>
          </p:cNvPr>
          <p:cNvSpPr>
            <a:spLocks noGrp="1"/>
          </p:cNvSpPr>
          <p:nvPr>
            <p:ph type="title"/>
          </p:nvPr>
        </p:nvSpPr>
        <p:spPr/>
        <p:txBody>
          <a:bodyPr/>
          <a:lstStyle/>
          <a:p>
            <a:r>
              <a:rPr lang="es-MX" dirty="0"/>
              <a:t>Aviso</a:t>
            </a:r>
          </a:p>
        </p:txBody>
      </p:sp>
      <p:sp>
        <p:nvSpPr>
          <p:cNvPr id="3" name="Marcador de contenido 2">
            <a:extLst>
              <a:ext uri="{FF2B5EF4-FFF2-40B4-BE49-F238E27FC236}">
                <a16:creationId xmlns:a16="http://schemas.microsoft.com/office/drawing/2014/main" id="{599724C2-B10B-FA0C-8BF1-36CBC3309CC8}"/>
              </a:ext>
            </a:extLst>
          </p:cNvPr>
          <p:cNvSpPr>
            <a:spLocks noGrp="1"/>
          </p:cNvSpPr>
          <p:nvPr>
            <p:ph idx="1"/>
          </p:nvPr>
        </p:nvSpPr>
        <p:spPr/>
        <p:txBody>
          <a:bodyPr>
            <a:normAutofit fontScale="92500" lnSpcReduction="10000"/>
          </a:bodyPr>
          <a:lstStyle/>
          <a:p>
            <a:r>
              <a:rPr lang="es-MX" dirty="0"/>
              <a:t>El uso de modelos de lenguaje como ChatGPT en la investigación científica ha generado algunas controversias y preocupaciones:</a:t>
            </a:r>
          </a:p>
          <a:p>
            <a:pPr marL="914400" lvl="1" indent="-457200">
              <a:buFont typeface="+mj-lt"/>
              <a:buAutoNum type="arabicPeriod"/>
            </a:pPr>
            <a:r>
              <a:rPr lang="es-MX" b="1" dirty="0"/>
              <a:t>Falta de transparencia </a:t>
            </a:r>
            <a:r>
              <a:rPr lang="es-MX" dirty="0"/>
              <a:t>en el modelo y en la toma de decisiones</a:t>
            </a:r>
          </a:p>
          <a:p>
            <a:pPr marL="914400" lvl="1" indent="-457200">
              <a:buFont typeface="+mj-lt"/>
              <a:buAutoNum type="arabicPeriod"/>
            </a:pPr>
            <a:r>
              <a:rPr lang="es-MX" b="1" dirty="0"/>
              <a:t>Sesgo y falta de representatividad </a:t>
            </a:r>
            <a:r>
              <a:rPr lang="es-MX" dirty="0"/>
              <a:t>en los datos utilizados para entrenar el modelo</a:t>
            </a:r>
          </a:p>
          <a:p>
            <a:pPr marL="914400" lvl="1" indent="-457200">
              <a:buFont typeface="+mj-lt"/>
              <a:buAutoNum type="arabicPeriod"/>
            </a:pPr>
            <a:r>
              <a:rPr lang="es-MX" b="1" dirty="0"/>
              <a:t>Responsabilidad</a:t>
            </a:r>
            <a:r>
              <a:rPr lang="es-MX" dirty="0"/>
              <a:t> en caso de que el modelo tome una decisión incorrecta o perjudicial</a:t>
            </a:r>
          </a:p>
          <a:p>
            <a:pPr marL="914400" lvl="1" indent="-457200">
              <a:buFont typeface="+mj-lt"/>
              <a:buAutoNum type="arabicPeriod"/>
            </a:pPr>
            <a:r>
              <a:rPr lang="es-MX" b="1" dirty="0"/>
              <a:t>Fiabilidad y validez </a:t>
            </a:r>
            <a:r>
              <a:rPr lang="es-MX" dirty="0"/>
              <a:t>de los resultados generados por el modelo</a:t>
            </a:r>
          </a:p>
          <a:p>
            <a:pPr marL="914400" lvl="1" indent="-457200">
              <a:buFont typeface="+mj-lt"/>
              <a:buAutoNum type="arabicPeriod"/>
            </a:pPr>
            <a:r>
              <a:rPr lang="es-MX" b="1" dirty="0"/>
              <a:t>Problemas éticos </a:t>
            </a:r>
            <a:r>
              <a:rPr lang="es-MX" dirty="0"/>
              <a:t>relacionados con la autoría del trabajo generado en colaboración con el modelo</a:t>
            </a:r>
          </a:p>
        </p:txBody>
      </p:sp>
    </p:spTree>
    <p:extLst>
      <p:ext uri="{BB962C8B-B14F-4D97-AF65-F5344CB8AC3E}">
        <p14:creationId xmlns:p14="http://schemas.microsoft.com/office/powerpoint/2010/main" val="2274971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9B2B1A-AB58-8EB0-4EFA-5E41941FEBF0}"/>
              </a:ext>
            </a:extLst>
          </p:cNvPr>
          <p:cNvSpPr>
            <a:spLocks noGrp="1"/>
          </p:cNvSpPr>
          <p:nvPr>
            <p:ph type="title"/>
          </p:nvPr>
        </p:nvSpPr>
        <p:spPr/>
        <p:txBody>
          <a:bodyPr/>
          <a:lstStyle/>
          <a:p>
            <a:r>
              <a:rPr lang="es-MX" dirty="0"/>
              <a:t>Caso de estudio</a:t>
            </a:r>
          </a:p>
        </p:txBody>
      </p:sp>
      <p:sp>
        <p:nvSpPr>
          <p:cNvPr id="3" name="Marcador de contenido 2">
            <a:extLst>
              <a:ext uri="{FF2B5EF4-FFF2-40B4-BE49-F238E27FC236}">
                <a16:creationId xmlns:a16="http://schemas.microsoft.com/office/drawing/2014/main" id="{D0C66E39-9446-1A85-9973-CF9CC501CF62}"/>
              </a:ext>
            </a:extLst>
          </p:cNvPr>
          <p:cNvSpPr>
            <a:spLocks noGrp="1"/>
          </p:cNvSpPr>
          <p:nvPr>
            <p:ph idx="1"/>
          </p:nvPr>
        </p:nvSpPr>
        <p:spPr/>
        <p:txBody>
          <a:bodyPr/>
          <a:lstStyle/>
          <a:p>
            <a:r>
              <a:rPr lang="es-MX" dirty="0"/>
              <a:t>Detección de caries en niños de edad escolar en el estado de Nayarit basada en algoritmos de Aprendizaje Automático</a:t>
            </a:r>
          </a:p>
          <a:p>
            <a:pPr lvl="1"/>
            <a:r>
              <a:rPr lang="es-MX" dirty="0"/>
              <a:t>Alfonso Castañeda M.</a:t>
            </a:r>
          </a:p>
          <a:p>
            <a:pPr lvl="1"/>
            <a:r>
              <a:rPr lang="es-MX" dirty="0"/>
              <a:t>Carlos Benítez V.</a:t>
            </a:r>
          </a:p>
          <a:p>
            <a:pPr lvl="1"/>
            <a:r>
              <a:rPr lang="es-MX" dirty="0"/>
              <a:t>Pablo Velarde A.</a:t>
            </a:r>
          </a:p>
          <a:p>
            <a:endParaRPr lang="es-MX" dirty="0"/>
          </a:p>
        </p:txBody>
      </p:sp>
    </p:spTree>
    <p:extLst>
      <p:ext uri="{BB962C8B-B14F-4D97-AF65-F5344CB8AC3E}">
        <p14:creationId xmlns:p14="http://schemas.microsoft.com/office/powerpoint/2010/main" val="384685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B7B6B6-DD71-B534-3FC5-75537B6943DA}"/>
              </a:ext>
            </a:extLst>
          </p:cNvPr>
          <p:cNvSpPr>
            <a:spLocks noGrp="1"/>
          </p:cNvSpPr>
          <p:nvPr>
            <p:ph type="title"/>
          </p:nvPr>
        </p:nvSpPr>
        <p:spPr/>
        <p:txBody>
          <a:bodyPr/>
          <a:lstStyle/>
          <a:p>
            <a:r>
              <a:rPr lang="es-MX" dirty="0"/>
              <a:t>ChatGTP y preguntas específicas</a:t>
            </a:r>
          </a:p>
        </p:txBody>
      </p:sp>
      <p:sp>
        <p:nvSpPr>
          <p:cNvPr id="4" name="CuadroTexto 3">
            <a:extLst>
              <a:ext uri="{FF2B5EF4-FFF2-40B4-BE49-F238E27FC236}">
                <a16:creationId xmlns:a16="http://schemas.microsoft.com/office/drawing/2014/main" id="{8880FC63-82DB-13D5-FADC-03D0683AE2D0}"/>
              </a:ext>
            </a:extLst>
          </p:cNvPr>
          <p:cNvSpPr txBox="1"/>
          <p:nvPr/>
        </p:nvSpPr>
        <p:spPr>
          <a:xfrm>
            <a:off x="1121229" y="1703743"/>
            <a:ext cx="7538357" cy="2554545"/>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Dame una lista de preguntas de investigación relacionadas con la detección de caries en niños usando la Inteligencia Artificial.</a:t>
            </a:r>
            <a:endParaRPr lang="es-MX" dirty="0"/>
          </a:p>
        </p:txBody>
      </p:sp>
      <p:grpSp>
        <p:nvGrpSpPr>
          <p:cNvPr id="5" name="Grupo 4">
            <a:extLst>
              <a:ext uri="{FF2B5EF4-FFF2-40B4-BE49-F238E27FC236}">
                <a16:creationId xmlns:a16="http://schemas.microsoft.com/office/drawing/2014/main" id="{5A233F01-0FCB-0104-9DBE-585FE2963397}"/>
              </a:ext>
            </a:extLst>
          </p:cNvPr>
          <p:cNvGrpSpPr/>
          <p:nvPr/>
        </p:nvGrpSpPr>
        <p:grpSpPr>
          <a:xfrm>
            <a:off x="7709005" y="3869872"/>
            <a:ext cx="420703" cy="422598"/>
            <a:chOff x="3757246" y="3935456"/>
            <a:chExt cx="420703" cy="422598"/>
          </a:xfrm>
        </p:grpSpPr>
        <p:cxnSp>
          <p:nvCxnSpPr>
            <p:cNvPr id="6" name="Conector recto 5">
              <a:extLst>
                <a:ext uri="{FF2B5EF4-FFF2-40B4-BE49-F238E27FC236}">
                  <a16:creationId xmlns:a16="http://schemas.microsoft.com/office/drawing/2014/main" id="{8C54750E-6887-0426-6729-1D41FC88697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90E504A7-D5AE-A28C-3D8B-97EAD363BFF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1204604C-40F9-76A1-0DF8-71DE67B20261}"/>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61CE910-0D43-B9A9-7628-A874A797456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14324C88-FC2D-3916-9B1F-7CC78314656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AC30DDB-BFEE-56F9-16D4-E1F7524984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57" y="1690689"/>
            <a:ext cx="506186" cy="506186"/>
          </a:xfrm>
          <a:prstGeom prst="rect">
            <a:avLst/>
          </a:prstGeom>
        </p:spPr>
      </p:pic>
    </p:spTree>
    <p:extLst>
      <p:ext uri="{BB962C8B-B14F-4D97-AF65-F5344CB8AC3E}">
        <p14:creationId xmlns:p14="http://schemas.microsoft.com/office/powerpoint/2010/main" val="231908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C0BC8B-C419-E8D7-EE92-3B20FA9B96C9}"/>
              </a:ext>
            </a:extLst>
          </p:cNvPr>
          <p:cNvSpPr>
            <a:spLocks noGrp="1"/>
          </p:cNvSpPr>
          <p:nvPr>
            <p:ph type="title"/>
          </p:nvPr>
        </p:nvSpPr>
        <p:spPr/>
        <p:txBody>
          <a:bodyPr/>
          <a:lstStyle/>
          <a:p>
            <a:r>
              <a:rPr lang="es-MX" dirty="0"/>
              <a:t>Llevar un diálogo</a:t>
            </a:r>
          </a:p>
        </p:txBody>
      </p:sp>
      <p:grpSp>
        <p:nvGrpSpPr>
          <p:cNvPr id="4" name="Grupo 3">
            <a:extLst>
              <a:ext uri="{FF2B5EF4-FFF2-40B4-BE49-F238E27FC236}">
                <a16:creationId xmlns:a16="http://schemas.microsoft.com/office/drawing/2014/main" id="{11D19A0E-220C-05C8-9702-1CC26956DEEF}"/>
              </a:ext>
            </a:extLst>
          </p:cNvPr>
          <p:cNvGrpSpPr/>
          <p:nvPr/>
        </p:nvGrpSpPr>
        <p:grpSpPr>
          <a:xfrm>
            <a:off x="628650" y="1817356"/>
            <a:ext cx="8000998" cy="1250058"/>
            <a:chOff x="571501" y="3453720"/>
            <a:chExt cx="8000998" cy="1250058"/>
          </a:xfrm>
        </p:grpSpPr>
        <p:sp>
          <p:nvSpPr>
            <p:cNvPr id="5" name="CuadroTexto 4">
              <a:extLst>
                <a:ext uri="{FF2B5EF4-FFF2-40B4-BE49-F238E27FC236}">
                  <a16:creationId xmlns:a16="http://schemas.microsoft.com/office/drawing/2014/main" id="{16A9B7D2-09E6-31CB-1ADF-704C68E985CD}"/>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Extiende la respuesta del punto 1.</a:t>
              </a:r>
            </a:p>
            <a:p>
              <a:endParaRPr lang="es-MX" dirty="0"/>
            </a:p>
          </p:txBody>
        </p:sp>
        <p:grpSp>
          <p:nvGrpSpPr>
            <p:cNvPr id="6" name="Grupo 5">
              <a:extLst>
                <a:ext uri="{FF2B5EF4-FFF2-40B4-BE49-F238E27FC236}">
                  <a16:creationId xmlns:a16="http://schemas.microsoft.com/office/drawing/2014/main" id="{19CFAA56-F44C-FFAF-BA16-4141C5824E26}"/>
                </a:ext>
              </a:extLst>
            </p:cNvPr>
            <p:cNvGrpSpPr/>
            <p:nvPr/>
          </p:nvGrpSpPr>
          <p:grpSpPr>
            <a:xfrm>
              <a:off x="7926475" y="4220217"/>
              <a:ext cx="420703" cy="422598"/>
              <a:chOff x="3757246" y="3935456"/>
              <a:chExt cx="420703" cy="422598"/>
            </a:xfrm>
          </p:grpSpPr>
          <p:cxnSp>
            <p:nvCxnSpPr>
              <p:cNvPr id="8" name="Conector recto 7">
                <a:extLst>
                  <a:ext uri="{FF2B5EF4-FFF2-40B4-BE49-F238E27FC236}">
                    <a16:creationId xmlns:a16="http://schemas.microsoft.com/office/drawing/2014/main" id="{26886CC8-4FCF-DE7B-8865-59AA88D4588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34A816A-957E-5E17-CE64-90DB1C95273D}"/>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7E53C392-98E1-99DE-4CB2-C92932F24CF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009F7D1A-13FC-23D3-458D-11874D6B88AF}"/>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0FE35A76-94AF-7002-12FC-A6A340FB4C7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4DF3E237-8735-A054-58E2-BD4F84B34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spTree>
    <p:extLst>
      <p:ext uri="{BB962C8B-B14F-4D97-AF65-F5344CB8AC3E}">
        <p14:creationId xmlns:p14="http://schemas.microsoft.com/office/powerpoint/2010/main" val="2432667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8B598-35FC-3477-A515-7F8268E27BAE}"/>
              </a:ext>
            </a:extLst>
          </p:cNvPr>
          <p:cNvSpPr>
            <a:spLocks noGrp="1"/>
          </p:cNvSpPr>
          <p:nvPr>
            <p:ph type="title"/>
          </p:nvPr>
        </p:nvSpPr>
        <p:spPr/>
        <p:txBody>
          <a:bodyPr/>
          <a:lstStyle/>
          <a:p>
            <a:r>
              <a:rPr lang="es-MX" dirty="0"/>
              <a:t>Mas preguntas del trabajo</a:t>
            </a:r>
          </a:p>
        </p:txBody>
      </p:sp>
      <p:sp>
        <p:nvSpPr>
          <p:cNvPr id="5" name="CuadroTexto 4">
            <a:extLst>
              <a:ext uri="{FF2B5EF4-FFF2-40B4-BE49-F238E27FC236}">
                <a16:creationId xmlns:a16="http://schemas.microsoft.com/office/drawing/2014/main" id="{A0B84A49-39AD-A6FB-80B1-BA820EA8ABBE}"/>
              </a:ext>
            </a:extLst>
          </p:cNvPr>
          <p:cNvSpPr txBox="1"/>
          <p:nvPr/>
        </p:nvSpPr>
        <p:spPr>
          <a:xfrm>
            <a:off x="1336220" y="1836308"/>
            <a:ext cx="7293428" cy="267765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¿que técnicas de muestreo o recolección de datos recomiendas para la generación de un corpus de datos que se pueda utilizar para la detección de caries en niños?</a:t>
            </a:r>
            <a:endParaRPr lang="es-MX" dirty="0">
              <a:latin typeface="Courier New" panose="02070309020205020404" pitchFamily="49" charset="0"/>
              <a:cs typeface="Courier New" panose="02070309020205020404" pitchFamily="49" charset="0"/>
            </a:endParaRPr>
          </a:p>
        </p:txBody>
      </p:sp>
      <p:grpSp>
        <p:nvGrpSpPr>
          <p:cNvPr id="6" name="Grupo 5">
            <a:extLst>
              <a:ext uri="{FF2B5EF4-FFF2-40B4-BE49-F238E27FC236}">
                <a16:creationId xmlns:a16="http://schemas.microsoft.com/office/drawing/2014/main" id="{53B743B0-11AF-643A-D8E4-C93DBC7CC8DB}"/>
              </a:ext>
            </a:extLst>
          </p:cNvPr>
          <p:cNvGrpSpPr/>
          <p:nvPr/>
        </p:nvGrpSpPr>
        <p:grpSpPr>
          <a:xfrm>
            <a:off x="7983624" y="3982667"/>
            <a:ext cx="420703" cy="422598"/>
            <a:chOff x="3757246" y="3935456"/>
            <a:chExt cx="420703" cy="422598"/>
          </a:xfrm>
        </p:grpSpPr>
        <p:cxnSp>
          <p:nvCxnSpPr>
            <p:cNvPr id="8" name="Conector recto 7">
              <a:extLst>
                <a:ext uri="{FF2B5EF4-FFF2-40B4-BE49-F238E27FC236}">
                  <a16:creationId xmlns:a16="http://schemas.microsoft.com/office/drawing/2014/main" id="{D8498000-F03C-D3D3-F52B-EA0855D586F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5EC405E-1410-423B-1774-C5AB3AC9384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D9C71-6839-87DA-4989-141C3231B92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9B56499D-5237-2D3D-C0B9-7DD9831035B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6642BD8E-FF71-8539-8F09-E5E0916F169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2B48FA3C-73C0-B611-41A8-F4DBF590B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817356"/>
            <a:ext cx="506186" cy="506186"/>
          </a:xfrm>
          <a:prstGeom prst="rect">
            <a:avLst/>
          </a:prstGeom>
        </p:spPr>
      </p:pic>
    </p:spTree>
    <p:extLst>
      <p:ext uri="{BB962C8B-B14F-4D97-AF65-F5344CB8AC3E}">
        <p14:creationId xmlns:p14="http://schemas.microsoft.com/office/powerpoint/2010/main" val="29455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F60FA6-DBC5-705E-3900-A7EFA8B9E94A}"/>
              </a:ext>
            </a:extLst>
          </p:cNvPr>
          <p:cNvSpPr>
            <a:spLocks noGrp="1"/>
          </p:cNvSpPr>
          <p:nvPr>
            <p:ph type="title"/>
          </p:nvPr>
        </p:nvSpPr>
        <p:spPr/>
        <p:txBody>
          <a:bodyPr>
            <a:normAutofit/>
          </a:bodyPr>
          <a:lstStyle/>
          <a:p>
            <a:r>
              <a:rPr lang="es-MX" dirty="0"/>
              <a:t>Resumen de texto</a:t>
            </a:r>
          </a:p>
        </p:txBody>
      </p:sp>
      <p:sp>
        <p:nvSpPr>
          <p:cNvPr id="3" name="Marcador de contenido 2">
            <a:extLst>
              <a:ext uri="{FF2B5EF4-FFF2-40B4-BE49-F238E27FC236}">
                <a16:creationId xmlns:a16="http://schemas.microsoft.com/office/drawing/2014/main" id="{612418A5-4B99-07BD-428B-2334572D9BF9}"/>
              </a:ext>
            </a:extLst>
          </p:cNvPr>
          <p:cNvSpPr>
            <a:spLocks noGrp="1"/>
          </p:cNvSpPr>
          <p:nvPr>
            <p:ph idx="1"/>
          </p:nvPr>
        </p:nvSpPr>
        <p:spPr>
          <a:xfrm>
            <a:off x="628650" y="1825625"/>
            <a:ext cx="7886700" cy="1325563"/>
          </a:xfrm>
        </p:spPr>
        <p:txBody>
          <a:bodyPr/>
          <a:lstStyle/>
          <a:p>
            <a:r>
              <a:rPr lang="es-MX" dirty="0"/>
              <a:t>Suponer que estamos revisando un paper y necesitamos resumir la </a:t>
            </a:r>
            <a:r>
              <a:rPr lang="es-MX" b="1" dirty="0">
                <a:solidFill>
                  <a:srgbClr val="FF0000"/>
                </a:solidFill>
              </a:rPr>
              <a:t>introducción</a:t>
            </a:r>
          </a:p>
        </p:txBody>
      </p:sp>
      <p:grpSp>
        <p:nvGrpSpPr>
          <p:cNvPr id="15" name="Grupo 14">
            <a:extLst>
              <a:ext uri="{FF2B5EF4-FFF2-40B4-BE49-F238E27FC236}">
                <a16:creationId xmlns:a16="http://schemas.microsoft.com/office/drawing/2014/main" id="{639EE4D4-C187-B7A7-6F2A-9D18793E238D}"/>
              </a:ext>
            </a:extLst>
          </p:cNvPr>
          <p:cNvGrpSpPr/>
          <p:nvPr/>
        </p:nvGrpSpPr>
        <p:grpSpPr>
          <a:xfrm>
            <a:off x="571501" y="3020228"/>
            <a:ext cx="8000998" cy="1250058"/>
            <a:chOff x="571501" y="3453720"/>
            <a:chExt cx="8000998" cy="1250058"/>
          </a:xfrm>
        </p:grpSpPr>
        <p:sp>
          <p:nvSpPr>
            <p:cNvPr id="4" name="CuadroTexto 3">
              <a:extLst>
                <a:ext uri="{FF2B5EF4-FFF2-40B4-BE49-F238E27FC236}">
                  <a16:creationId xmlns:a16="http://schemas.microsoft.com/office/drawing/2014/main" id="{85E1B2E5-C3A6-53E1-2F24-079474D321F8}"/>
                </a:ext>
              </a:extLst>
            </p:cNvPr>
            <p:cNvSpPr txBox="1"/>
            <p:nvPr/>
          </p:nvSpPr>
          <p:spPr>
            <a:xfrm>
              <a:off x="1279071" y="3472672"/>
              <a:ext cx="7293428" cy="123110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Resume la siguiente introducción:  </a:t>
              </a:r>
              <a:r>
                <a:rPr lang="es-MX" sz="2800" dirty="0" err="1">
                  <a:latin typeface="Courier New" panose="02070309020205020404" pitchFamily="49" charset="0"/>
                  <a:cs typeface="Courier New" panose="02070309020205020404" pitchFamily="49" charset="0"/>
                </a:rPr>
                <a:t>xxxxxx</a:t>
              </a:r>
              <a:r>
                <a:rPr lang="es-MX" sz="2800" dirty="0">
                  <a:latin typeface="Courier New" panose="02070309020205020404" pitchFamily="49" charset="0"/>
                  <a:cs typeface="Courier New" panose="02070309020205020404" pitchFamily="49" charset="0"/>
                </a:rPr>
                <a:t> </a:t>
              </a:r>
              <a:r>
                <a:rPr lang="es-MX" sz="2800" dirty="0" err="1">
                  <a:latin typeface="Courier New" panose="02070309020205020404" pitchFamily="49" charset="0"/>
                  <a:cs typeface="Courier New" panose="02070309020205020404" pitchFamily="49" charset="0"/>
                </a:rPr>
                <a:t>xxxxxxx</a:t>
              </a:r>
              <a:r>
                <a:rPr lang="es-MX" sz="2800" dirty="0">
                  <a:latin typeface="Courier New" panose="02070309020205020404" pitchFamily="49" charset="0"/>
                  <a:cs typeface="Courier New" panose="02070309020205020404" pitchFamily="49" charset="0"/>
                </a:rPr>
                <a:t>…</a:t>
              </a:r>
              <a:r>
                <a:rPr lang="es-MX" sz="2800" dirty="0" err="1">
                  <a:latin typeface="Courier New" panose="02070309020205020404" pitchFamily="49" charset="0"/>
                  <a:cs typeface="Courier New" panose="02070309020205020404" pitchFamily="49" charset="0"/>
                </a:rPr>
                <a:t>xxxx</a:t>
              </a:r>
              <a:r>
                <a:rPr lang="es-MX" sz="2800" dirty="0">
                  <a:latin typeface="Courier New" panose="02070309020205020404" pitchFamily="49" charset="0"/>
                  <a:cs typeface="Courier New" panose="02070309020205020404" pitchFamily="49" charset="0"/>
                </a:rPr>
                <a:t> …</a:t>
              </a:r>
            </a:p>
            <a:p>
              <a:endParaRPr lang="es-MX" dirty="0"/>
            </a:p>
          </p:txBody>
        </p:sp>
        <p:grpSp>
          <p:nvGrpSpPr>
            <p:cNvPr id="5" name="Grupo 4">
              <a:extLst>
                <a:ext uri="{FF2B5EF4-FFF2-40B4-BE49-F238E27FC236}">
                  <a16:creationId xmlns:a16="http://schemas.microsoft.com/office/drawing/2014/main" id="{3FA67B6D-1C5A-CAC3-F346-38722917668F}"/>
                </a:ext>
              </a:extLst>
            </p:cNvPr>
            <p:cNvGrpSpPr/>
            <p:nvPr/>
          </p:nvGrpSpPr>
          <p:grpSpPr>
            <a:xfrm>
              <a:off x="7926475" y="4220217"/>
              <a:ext cx="420703" cy="422598"/>
              <a:chOff x="3757246" y="3935456"/>
              <a:chExt cx="420703" cy="422598"/>
            </a:xfrm>
          </p:grpSpPr>
          <p:cxnSp>
            <p:nvCxnSpPr>
              <p:cNvPr id="6" name="Conector recto 5">
                <a:extLst>
                  <a:ext uri="{FF2B5EF4-FFF2-40B4-BE49-F238E27FC236}">
                    <a16:creationId xmlns:a16="http://schemas.microsoft.com/office/drawing/2014/main" id="{752D48D5-28BA-8F30-196D-37440DB5AD33}"/>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790CE8E-E69F-FD81-E69F-E486938429D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3A13005-BE03-388D-573E-E2DB0452F50D}"/>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8115B48-5EE9-1DAD-0011-0930E65725C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2C1547E3-AFC5-4048-3240-A1585588CAED}"/>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330F8C6-A014-DE78-06D8-527B4B889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1" y="3453720"/>
              <a:ext cx="506186" cy="506186"/>
            </a:xfrm>
            <a:prstGeom prst="rect">
              <a:avLst/>
            </a:prstGeom>
          </p:spPr>
        </p:pic>
      </p:grpSp>
      <p:pic>
        <p:nvPicPr>
          <p:cNvPr id="14" name="Imagen 13">
            <a:hlinkClick r:id="rId4"/>
            <a:extLst>
              <a:ext uri="{FF2B5EF4-FFF2-40B4-BE49-F238E27FC236}">
                <a16:creationId xmlns:a16="http://schemas.microsoft.com/office/drawing/2014/main" id="{33C521FB-D0BB-05CC-2402-82F21D53EC73}"/>
              </a:ext>
            </a:extLst>
          </p:cNvPr>
          <p:cNvPicPr>
            <a:picLocks noChangeAspect="1"/>
          </p:cNvPicPr>
          <p:nvPr/>
        </p:nvPicPr>
        <p:blipFill>
          <a:blip r:embed="rId5"/>
          <a:stretch>
            <a:fillRect/>
          </a:stretch>
        </p:blipFill>
        <p:spPr>
          <a:xfrm>
            <a:off x="930730" y="4874905"/>
            <a:ext cx="6137229" cy="1611429"/>
          </a:xfrm>
          <a:prstGeom prst="rect">
            <a:avLst/>
          </a:prstGeom>
        </p:spPr>
      </p:pic>
    </p:spTree>
    <p:extLst>
      <p:ext uri="{BB962C8B-B14F-4D97-AF65-F5344CB8AC3E}">
        <p14:creationId xmlns:p14="http://schemas.microsoft.com/office/powerpoint/2010/main" val="2135947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7BC577-DB2A-864D-CADF-2F8EBE886A98}"/>
              </a:ext>
            </a:extLst>
          </p:cNvPr>
          <p:cNvSpPr>
            <a:spLocks noGrp="1"/>
          </p:cNvSpPr>
          <p:nvPr>
            <p:ph type="title"/>
          </p:nvPr>
        </p:nvSpPr>
        <p:spPr/>
        <p:txBody>
          <a:bodyPr/>
          <a:lstStyle/>
          <a:p>
            <a:r>
              <a:rPr lang="es-MX" dirty="0"/>
              <a:t>Resumen de texto</a:t>
            </a:r>
          </a:p>
        </p:txBody>
      </p:sp>
      <p:sp>
        <p:nvSpPr>
          <p:cNvPr id="3" name="Marcador de contenido 2">
            <a:extLst>
              <a:ext uri="{FF2B5EF4-FFF2-40B4-BE49-F238E27FC236}">
                <a16:creationId xmlns:a16="http://schemas.microsoft.com/office/drawing/2014/main" id="{78D78D8D-0D07-3819-2FE4-52741B277DD9}"/>
              </a:ext>
            </a:extLst>
          </p:cNvPr>
          <p:cNvSpPr>
            <a:spLocks noGrp="1"/>
          </p:cNvSpPr>
          <p:nvPr>
            <p:ph idx="1"/>
          </p:nvPr>
        </p:nvSpPr>
        <p:spPr>
          <a:xfrm>
            <a:off x="628650" y="1825625"/>
            <a:ext cx="7886700" cy="672642"/>
          </a:xfrm>
        </p:spPr>
        <p:txBody>
          <a:bodyPr/>
          <a:lstStyle/>
          <a:p>
            <a:r>
              <a:rPr lang="es-MX" dirty="0"/>
              <a:t>Podemos pedir el resumen en español</a:t>
            </a:r>
          </a:p>
        </p:txBody>
      </p:sp>
      <p:sp>
        <p:nvSpPr>
          <p:cNvPr id="5" name="CuadroTexto 4">
            <a:extLst>
              <a:ext uri="{FF2B5EF4-FFF2-40B4-BE49-F238E27FC236}">
                <a16:creationId xmlns:a16="http://schemas.microsoft.com/office/drawing/2014/main" id="{2B9F3372-BE4C-9470-67F7-31ECCD9E18EC}"/>
              </a:ext>
            </a:extLst>
          </p:cNvPr>
          <p:cNvSpPr txBox="1"/>
          <p:nvPr/>
        </p:nvSpPr>
        <p:spPr>
          <a:xfrm>
            <a:off x="1110343" y="2517219"/>
            <a:ext cx="7293428" cy="166199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dirty="0">
                <a:latin typeface="Courier New" panose="02070309020205020404" pitchFamily="49" charset="0"/>
                <a:cs typeface="Courier New" panose="02070309020205020404" pitchFamily="49" charset="0"/>
              </a:rPr>
              <a:t>Repite el anterior resumen pero en español</a:t>
            </a:r>
          </a:p>
          <a:p>
            <a:endParaRPr lang="es-MX" sz="2800" dirty="0">
              <a:latin typeface="Courier New" panose="02070309020205020404" pitchFamily="49" charset="0"/>
              <a:cs typeface="Courier New" panose="02070309020205020404" pitchFamily="49" charset="0"/>
            </a:endParaRPr>
          </a:p>
          <a:p>
            <a:endParaRPr lang="es-MX" dirty="0"/>
          </a:p>
        </p:txBody>
      </p:sp>
      <p:grpSp>
        <p:nvGrpSpPr>
          <p:cNvPr id="6" name="Grupo 5">
            <a:extLst>
              <a:ext uri="{FF2B5EF4-FFF2-40B4-BE49-F238E27FC236}">
                <a16:creationId xmlns:a16="http://schemas.microsoft.com/office/drawing/2014/main" id="{9EE28EA3-43E1-F4FF-BD9E-C196DFDF47B2}"/>
              </a:ext>
            </a:extLst>
          </p:cNvPr>
          <p:cNvGrpSpPr/>
          <p:nvPr/>
        </p:nvGrpSpPr>
        <p:grpSpPr>
          <a:xfrm>
            <a:off x="7823305" y="3613107"/>
            <a:ext cx="420703" cy="422598"/>
            <a:chOff x="3757246" y="3935456"/>
            <a:chExt cx="420703" cy="422598"/>
          </a:xfrm>
        </p:grpSpPr>
        <p:cxnSp>
          <p:nvCxnSpPr>
            <p:cNvPr id="8" name="Conector recto 7">
              <a:extLst>
                <a:ext uri="{FF2B5EF4-FFF2-40B4-BE49-F238E27FC236}">
                  <a16:creationId xmlns:a16="http://schemas.microsoft.com/office/drawing/2014/main" id="{55BD9D17-65EC-BF56-5A93-56919EC7F4F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B6E9497-F21C-6C29-D842-9D039B9F4C2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5D0AC7C-844D-6EEB-D647-ABB49811CB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DD30595C-156E-5729-00BC-AA7D7D15722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EA1BD41-A1E3-F42C-0EE5-E75AB6449D2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7" name="Imagen 6">
            <a:extLst>
              <a:ext uri="{FF2B5EF4-FFF2-40B4-BE49-F238E27FC236}">
                <a16:creationId xmlns:a16="http://schemas.microsoft.com/office/drawing/2014/main" id="{B8FB19D3-8D55-7BDD-99EC-DA631B58F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73" y="2498267"/>
            <a:ext cx="506186" cy="506186"/>
          </a:xfrm>
          <a:prstGeom prst="rect">
            <a:avLst/>
          </a:prstGeom>
        </p:spPr>
      </p:pic>
    </p:spTree>
    <p:extLst>
      <p:ext uri="{BB962C8B-B14F-4D97-AF65-F5344CB8AC3E}">
        <p14:creationId xmlns:p14="http://schemas.microsoft.com/office/powerpoint/2010/main" val="2659487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Resumen de texto</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1393371" y="1921457"/>
            <a:ext cx="7342416" cy="1815882"/>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800" b="0" i="0" dirty="0">
                <a:solidFill>
                  <a:srgbClr val="343541"/>
                </a:solidFill>
                <a:effectLst/>
                <a:latin typeface="Courier New" panose="02070309020205020404" pitchFamily="49" charset="0"/>
                <a:cs typeface="Courier New" panose="02070309020205020404" pitchFamily="49" charset="0"/>
              </a:rPr>
              <a:t>Elabora un resumen de exactamente 150 palabras del siguiente texto:</a:t>
            </a:r>
          </a:p>
          <a:p>
            <a:r>
              <a:rPr lang="es-MX" sz="2800" dirty="0" err="1">
                <a:solidFill>
                  <a:srgbClr val="343541"/>
                </a:solidFill>
                <a:latin typeface="Courier New" panose="02070309020205020404" pitchFamily="49" charset="0"/>
                <a:cs typeface="Courier New" panose="02070309020205020404" pitchFamily="49" charset="0"/>
              </a:rPr>
              <a:t>xxxx</a:t>
            </a:r>
            <a:r>
              <a:rPr lang="es-MX" sz="2800" dirty="0">
                <a:solidFill>
                  <a:srgbClr val="343541"/>
                </a:solidFill>
                <a:latin typeface="Courier New" panose="02070309020205020404" pitchFamily="49" charset="0"/>
                <a:cs typeface="Courier New" panose="02070309020205020404" pitchFamily="49" charset="0"/>
              </a:rPr>
              <a:t>…</a:t>
            </a:r>
            <a:r>
              <a:rPr lang="es-MX" sz="2800" dirty="0" err="1">
                <a:solidFill>
                  <a:srgbClr val="343541"/>
                </a:solidFill>
                <a:latin typeface="Courier New" panose="02070309020205020404" pitchFamily="49" charset="0"/>
                <a:cs typeface="Courier New" panose="02070309020205020404" pitchFamily="49" charset="0"/>
              </a:rPr>
              <a:t>xxx</a:t>
            </a:r>
            <a:endParaRPr lang="es-MX" sz="2800" dirty="0">
              <a:solidFill>
                <a:srgbClr val="343541"/>
              </a:solidFill>
              <a:latin typeface="Courier New" panose="02070309020205020404" pitchFamily="49" charset="0"/>
              <a:cs typeface="Courier New" panose="02070309020205020404" pitchFamily="49" charset="0"/>
            </a:endParaRPr>
          </a:p>
          <a:p>
            <a:endParaRPr lang="es-MX" sz="28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8117378" y="3102687"/>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985786"/>
            <a:ext cx="506186" cy="506186"/>
          </a:xfrm>
          <a:prstGeom prst="rect">
            <a:avLst/>
          </a:prstGeom>
        </p:spPr>
      </p:pic>
    </p:spTree>
    <p:extLst>
      <p:ext uri="{BB962C8B-B14F-4D97-AF65-F5344CB8AC3E}">
        <p14:creationId xmlns:p14="http://schemas.microsoft.com/office/powerpoint/2010/main" val="1034021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ED0C0F-1CD3-A1BC-4A90-84A75B6C0B75}"/>
              </a:ext>
            </a:extLst>
          </p:cNvPr>
          <p:cNvSpPr>
            <a:spLocks noGrp="1"/>
          </p:cNvSpPr>
          <p:nvPr>
            <p:ph type="title"/>
          </p:nvPr>
        </p:nvSpPr>
        <p:spPr/>
        <p:txBody>
          <a:bodyPr/>
          <a:lstStyle/>
          <a:p>
            <a:r>
              <a:rPr lang="es-MX" dirty="0"/>
              <a:t>Resúmenes, discusión de resultados</a:t>
            </a:r>
          </a:p>
        </p:txBody>
      </p:sp>
      <p:sp>
        <p:nvSpPr>
          <p:cNvPr id="3" name="Marcador de contenido 2">
            <a:extLst>
              <a:ext uri="{FF2B5EF4-FFF2-40B4-BE49-F238E27FC236}">
                <a16:creationId xmlns:a16="http://schemas.microsoft.com/office/drawing/2014/main" id="{ABED9001-337A-E1DB-7C8D-D16AF9CD4587}"/>
              </a:ext>
            </a:extLst>
          </p:cNvPr>
          <p:cNvSpPr>
            <a:spLocks noGrp="1"/>
          </p:cNvSpPr>
          <p:nvPr>
            <p:ph idx="1"/>
          </p:nvPr>
        </p:nvSpPr>
        <p:spPr/>
        <p:txBody>
          <a:bodyPr/>
          <a:lstStyle/>
          <a:p>
            <a:r>
              <a:rPr lang="es-MX" dirty="0"/>
              <a:t>Suponer que tenemos los resultados de una investigación</a:t>
            </a:r>
          </a:p>
          <a:p>
            <a:r>
              <a:rPr lang="es-MX" dirty="0"/>
              <a:t>Suponer el siguiente trabajo: </a:t>
            </a:r>
          </a:p>
          <a:p>
            <a:pPr lvl="1"/>
            <a:r>
              <a:rPr lang="en-US" dirty="0">
                <a:hlinkClick r:id="rId3"/>
              </a:rPr>
              <a:t>O-pH: Optical pH Monitor to Measure Dental Biofilm Acidity and Assist in Enamel Health Monitoring</a:t>
            </a:r>
            <a:endParaRPr lang="en-US" dirty="0"/>
          </a:p>
          <a:p>
            <a:pPr lvl="1"/>
            <a:endParaRPr lang="es-MX" dirty="0"/>
          </a:p>
        </p:txBody>
      </p:sp>
    </p:spTree>
    <p:extLst>
      <p:ext uri="{BB962C8B-B14F-4D97-AF65-F5344CB8AC3E}">
        <p14:creationId xmlns:p14="http://schemas.microsoft.com/office/powerpoint/2010/main" val="308668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Elabora una discusión de los siguientes resultados:</a:t>
            </a:r>
          </a:p>
          <a:p>
            <a:r>
              <a:rPr lang="es-MX" sz="3600" dirty="0" err="1">
                <a:solidFill>
                  <a:srgbClr val="343541"/>
                </a:solidFill>
                <a:latin typeface="Courier New" panose="02070309020205020404" pitchFamily="49" charset="0"/>
                <a:cs typeface="Courier New" panose="02070309020205020404" pitchFamily="49" charset="0"/>
              </a:rPr>
              <a:t>xxxx</a:t>
            </a:r>
            <a:r>
              <a:rPr lang="es-MX" sz="3600" dirty="0">
                <a:solidFill>
                  <a:srgbClr val="343541"/>
                </a:solidFill>
                <a:latin typeface="Courier New" panose="02070309020205020404" pitchFamily="49" charset="0"/>
                <a:cs typeface="Courier New" panose="02070309020205020404" pitchFamily="49" charset="0"/>
              </a:rPr>
              <a:t>…</a:t>
            </a:r>
            <a:r>
              <a:rPr lang="es-MX" sz="3600" dirty="0" err="1">
                <a:solidFill>
                  <a:srgbClr val="343541"/>
                </a:solidFill>
                <a:latin typeface="Courier New" panose="02070309020205020404" pitchFamily="49" charset="0"/>
                <a:cs typeface="Courier New" panose="02070309020205020404" pitchFamily="49" charset="0"/>
              </a:rPr>
              <a:t>xxx</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74904" y="3006402"/>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Tree>
    <p:extLst>
      <p:ext uri="{BB962C8B-B14F-4D97-AF65-F5344CB8AC3E}">
        <p14:creationId xmlns:p14="http://schemas.microsoft.com/office/powerpoint/2010/main" val="2334226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0FDB7B-587A-628B-EB31-F1AC2B954613}"/>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C4106F03-597A-00C1-A565-14E5B9521A0B}"/>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acuerdo a los resultados, ¿como afecta el nivel de </a:t>
            </a:r>
            <a:r>
              <a:rPr lang="es-MX" sz="3200" dirty="0" err="1">
                <a:latin typeface="Courier New" panose="02070309020205020404" pitchFamily="49" charset="0"/>
                <a:cs typeface="Courier New" panose="02070309020205020404" pitchFamily="49" charset="0"/>
              </a:rPr>
              <a:t>biofilm</a:t>
            </a:r>
            <a:r>
              <a:rPr lang="es-MX" sz="3200" dirty="0">
                <a:latin typeface="Courier New" panose="02070309020205020404" pitchFamily="49" charset="0"/>
                <a:cs typeface="Courier New" panose="02070309020205020404" pitchFamily="49" charset="0"/>
              </a:rPr>
              <a:t> en la detección de caries?</a:t>
            </a:r>
            <a:endParaRPr lang="es-MX" dirty="0"/>
          </a:p>
        </p:txBody>
      </p:sp>
      <p:grpSp>
        <p:nvGrpSpPr>
          <p:cNvPr id="5" name="Grupo 4">
            <a:extLst>
              <a:ext uri="{FF2B5EF4-FFF2-40B4-BE49-F238E27FC236}">
                <a16:creationId xmlns:a16="http://schemas.microsoft.com/office/drawing/2014/main" id="{F4716750-BFA9-88C7-030C-F786C8BBA51E}"/>
              </a:ext>
            </a:extLst>
          </p:cNvPr>
          <p:cNvGrpSpPr/>
          <p:nvPr/>
        </p:nvGrpSpPr>
        <p:grpSpPr>
          <a:xfrm>
            <a:off x="7891438" y="3217701"/>
            <a:ext cx="420703" cy="422598"/>
            <a:chOff x="3757246" y="3935456"/>
            <a:chExt cx="420703" cy="422598"/>
          </a:xfrm>
        </p:grpSpPr>
        <p:cxnSp>
          <p:nvCxnSpPr>
            <p:cNvPr id="6" name="Conector recto 5">
              <a:extLst>
                <a:ext uri="{FF2B5EF4-FFF2-40B4-BE49-F238E27FC236}">
                  <a16:creationId xmlns:a16="http://schemas.microsoft.com/office/drawing/2014/main" id="{D73C6964-668E-8B52-7416-5C02B5A57E24}"/>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AF998DF-D6D0-0050-BF13-F5AE6A45A4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81C888A-8E16-2D59-423D-3AF574B8669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8811F638-ABF2-7038-446F-CE96ADE92869}"/>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821B6519-6DF3-2486-53BF-B5329412F3F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A7C87713-4942-C854-4B72-8DDE776C6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19380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9AC4BA-7501-0808-6959-23424EF461C2}"/>
              </a:ext>
            </a:extLst>
          </p:cNvPr>
          <p:cNvSpPr>
            <a:spLocks noGrp="1"/>
          </p:cNvSpPr>
          <p:nvPr>
            <p:ph type="title"/>
          </p:nvPr>
        </p:nvSpPr>
        <p:spPr/>
        <p:txBody>
          <a:bodyPr/>
          <a:lstStyle/>
          <a:p>
            <a:r>
              <a:rPr lang="es-MX" dirty="0"/>
              <a:t>Agenda</a:t>
            </a:r>
          </a:p>
        </p:txBody>
      </p:sp>
      <p:sp>
        <p:nvSpPr>
          <p:cNvPr id="3" name="Marcador de contenido 2">
            <a:extLst>
              <a:ext uri="{FF2B5EF4-FFF2-40B4-BE49-F238E27FC236}">
                <a16:creationId xmlns:a16="http://schemas.microsoft.com/office/drawing/2014/main" id="{EAB9D9DC-2297-D03B-1E78-E5B3FD8A8453}"/>
              </a:ext>
            </a:extLst>
          </p:cNvPr>
          <p:cNvSpPr>
            <a:spLocks noGrp="1"/>
          </p:cNvSpPr>
          <p:nvPr>
            <p:ph idx="1"/>
          </p:nvPr>
        </p:nvSpPr>
        <p:spPr/>
        <p:txBody>
          <a:bodyPr/>
          <a:lstStyle/>
          <a:p>
            <a:r>
              <a:rPr lang="es-MX" dirty="0"/>
              <a:t>¿Qué es ChatGTP?</a:t>
            </a:r>
          </a:p>
          <a:p>
            <a:r>
              <a:rPr lang="es-MX" dirty="0"/>
              <a:t>Acceso multiplataforma a ChatGPT</a:t>
            </a:r>
          </a:p>
          <a:p>
            <a:r>
              <a:rPr lang="es-MX" dirty="0"/>
              <a:t>Comenzando con ChatGTP</a:t>
            </a:r>
          </a:p>
          <a:p>
            <a:r>
              <a:rPr lang="es-MX" dirty="0" err="1"/>
              <a:t>Prompt</a:t>
            </a:r>
            <a:r>
              <a:rPr lang="es-MX" dirty="0"/>
              <a:t> </a:t>
            </a:r>
            <a:r>
              <a:rPr lang="es-MX" dirty="0" err="1"/>
              <a:t>Engineering</a:t>
            </a:r>
            <a:endParaRPr lang="es-MX" dirty="0"/>
          </a:p>
          <a:p>
            <a:r>
              <a:rPr lang="es-MX" dirty="0"/>
              <a:t>Caso de estudio, proyecto de investigación</a:t>
            </a:r>
          </a:p>
          <a:p>
            <a:endParaRPr lang="es-MX" dirty="0"/>
          </a:p>
          <a:p>
            <a:endParaRPr lang="es-MX" dirty="0"/>
          </a:p>
          <a:p>
            <a:endParaRPr lang="es-MX" dirty="0"/>
          </a:p>
          <a:p>
            <a:endParaRPr lang="es-MX" dirty="0"/>
          </a:p>
        </p:txBody>
      </p:sp>
    </p:spTree>
    <p:extLst>
      <p:ext uri="{BB962C8B-B14F-4D97-AF65-F5344CB8AC3E}">
        <p14:creationId xmlns:p14="http://schemas.microsoft.com/office/powerpoint/2010/main" val="2687160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B68F78-EB2C-FA39-5DFA-E53B78AA0AA8}"/>
              </a:ext>
            </a:extLst>
          </p:cNvPr>
          <p:cNvSpPr>
            <a:spLocks noGrp="1"/>
          </p:cNvSpPr>
          <p:nvPr>
            <p:ph type="title"/>
          </p:nvPr>
        </p:nvSpPr>
        <p:spPr/>
        <p:txBody>
          <a:bodyPr/>
          <a:lstStyle/>
          <a:p>
            <a:r>
              <a:rPr lang="es-MX" dirty="0"/>
              <a:t>Obteniendo información para ML</a:t>
            </a:r>
          </a:p>
        </p:txBody>
      </p:sp>
      <p:sp>
        <p:nvSpPr>
          <p:cNvPr id="4" name="CuadroTexto 3">
            <a:extLst>
              <a:ext uri="{FF2B5EF4-FFF2-40B4-BE49-F238E27FC236}">
                <a16:creationId xmlns:a16="http://schemas.microsoft.com/office/drawing/2014/main" id="{EC0A3D96-4664-FEAC-FCC8-0629D205ED58}"/>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De las variables utilizadas en este trabajo, ¿cuales serían buenos predictores para crear un modelo predictivo de aprendizaje automático?</a:t>
            </a:r>
            <a:endParaRPr lang="es-MX" dirty="0"/>
          </a:p>
        </p:txBody>
      </p:sp>
      <p:grpSp>
        <p:nvGrpSpPr>
          <p:cNvPr id="5" name="Grupo 4">
            <a:extLst>
              <a:ext uri="{FF2B5EF4-FFF2-40B4-BE49-F238E27FC236}">
                <a16:creationId xmlns:a16="http://schemas.microsoft.com/office/drawing/2014/main" id="{412C9F66-267D-37E2-5D74-1766B444BA5E}"/>
              </a:ext>
            </a:extLst>
          </p:cNvPr>
          <p:cNvGrpSpPr/>
          <p:nvPr/>
        </p:nvGrpSpPr>
        <p:grpSpPr>
          <a:xfrm>
            <a:off x="7771695" y="4126658"/>
            <a:ext cx="420703" cy="422598"/>
            <a:chOff x="3757246" y="3935456"/>
            <a:chExt cx="420703" cy="422598"/>
          </a:xfrm>
        </p:grpSpPr>
        <p:cxnSp>
          <p:nvCxnSpPr>
            <p:cNvPr id="6" name="Conector recto 5">
              <a:extLst>
                <a:ext uri="{FF2B5EF4-FFF2-40B4-BE49-F238E27FC236}">
                  <a16:creationId xmlns:a16="http://schemas.microsoft.com/office/drawing/2014/main" id="{43319FBB-450B-122E-BB6C-3336C94BC5AD}"/>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409C3E03-A8A4-6D61-0260-A6B60C36A2BB}"/>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464120D-628D-52C5-2DE6-10A77BB0B91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239FB64-E55D-378F-E955-0478F60B9B9D}"/>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611D5E5-13D9-5727-C9AF-CA0E44D1473B}"/>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54968BE7-645A-DB5A-4EDD-2F8BF7227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15069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06A5D2-ADE9-26FC-FE55-BD3042D794E2}"/>
              </a:ext>
            </a:extLst>
          </p:cNvPr>
          <p:cNvSpPr>
            <a:spLocks noGrp="1"/>
          </p:cNvSpPr>
          <p:nvPr>
            <p:ph type="title"/>
          </p:nvPr>
        </p:nvSpPr>
        <p:spPr/>
        <p:txBody>
          <a:bodyPr/>
          <a:lstStyle/>
          <a:p>
            <a:r>
              <a:rPr lang="es-MX" dirty="0"/>
              <a:t>Describiendo variables para ML</a:t>
            </a:r>
          </a:p>
        </p:txBody>
      </p:sp>
      <p:sp>
        <p:nvSpPr>
          <p:cNvPr id="4" name="CuadroTexto 3">
            <a:extLst>
              <a:ext uri="{FF2B5EF4-FFF2-40B4-BE49-F238E27FC236}">
                <a16:creationId xmlns:a16="http://schemas.microsoft.com/office/drawing/2014/main" id="{92A63FEC-EBD5-71AC-033A-2FE89580FBB2}"/>
              </a:ext>
            </a:extLst>
          </p:cNvPr>
          <p:cNvSpPr txBox="1"/>
          <p:nvPr/>
        </p:nvSpPr>
        <p:spPr>
          <a:xfrm>
            <a:off x="1252562" y="1703743"/>
            <a:ext cx="7407024" cy="332398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Crea una tabla, en la primera columna el nombre de la variable, en la segunda señala si es categórica o numérica y en la tercera el rango típico de variación.</a:t>
            </a:r>
          </a:p>
          <a:p>
            <a:endParaRPr lang="es-MX" dirty="0"/>
          </a:p>
        </p:txBody>
      </p:sp>
      <p:grpSp>
        <p:nvGrpSpPr>
          <p:cNvPr id="5" name="Grupo 4">
            <a:extLst>
              <a:ext uri="{FF2B5EF4-FFF2-40B4-BE49-F238E27FC236}">
                <a16:creationId xmlns:a16="http://schemas.microsoft.com/office/drawing/2014/main" id="{6E082DF2-FBE1-DDAA-B56A-B27E62A8FD9E}"/>
              </a:ext>
            </a:extLst>
          </p:cNvPr>
          <p:cNvGrpSpPr/>
          <p:nvPr/>
        </p:nvGrpSpPr>
        <p:grpSpPr>
          <a:xfrm>
            <a:off x="7760810" y="4453230"/>
            <a:ext cx="420703" cy="422598"/>
            <a:chOff x="3757246" y="3935456"/>
            <a:chExt cx="420703" cy="422598"/>
          </a:xfrm>
        </p:grpSpPr>
        <p:cxnSp>
          <p:nvCxnSpPr>
            <p:cNvPr id="6" name="Conector recto 5">
              <a:extLst>
                <a:ext uri="{FF2B5EF4-FFF2-40B4-BE49-F238E27FC236}">
                  <a16:creationId xmlns:a16="http://schemas.microsoft.com/office/drawing/2014/main" id="{9E5265F3-B2AA-A74A-1673-64D6CCB1FC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A4CEA415-7B30-4A65-BC04-BE4A24976BFF}"/>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41043982-7CD1-6047-FA1F-55641C206683}"/>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51961CE7-02CE-D62D-6BBD-B6EC1095DCEE}"/>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188AE21-310A-56B5-63CE-FE127386117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3630BBE-6961-5A0D-4EB5-C545F9C98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27958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463154-8F96-9BC5-B1D9-2679CBE414E1}"/>
              </a:ext>
            </a:extLst>
          </p:cNvPr>
          <p:cNvSpPr>
            <a:spLocks noGrp="1"/>
          </p:cNvSpPr>
          <p:nvPr>
            <p:ph type="title"/>
          </p:nvPr>
        </p:nvSpPr>
        <p:spPr/>
        <p:txBody>
          <a:bodyPr/>
          <a:lstStyle/>
          <a:p>
            <a:r>
              <a:rPr lang="es-MX" dirty="0"/>
              <a:t>Decidiendo variable objetivo</a:t>
            </a:r>
          </a:p>
        </p:txBody>
      </p:sp>
      <p:sp>
        <p:nvSpPr>
          <p:cNvPr id="4" name="CuadroTexto 3">
            <a:extLst>
              <a:ext uri="{FF2B5EF4-FFF2-40B4-BE49-F238E27FC236}">
                <a16:creationId xmlns:a16="http://schemas.microsoft.com/office/drawing/2014/main" id="{AEC10210-5695-C858-F597-226FF582C3D3}"/>
              </a:ext>
            </a:extLst>
          </p:cNvPr>
          <p:cNvSpPr txBox="1"/>
          <p:nvPr/>
        </p:nvSpPr>
        <p:spPr>
          <a:xfrm>
            <a:off x="1252562" y="1703743"/>
            <a:ext cx="7407024" cy="175432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600" b="0" i="0" dirty="0">
                <a:solidFill>
                  <a:srgbClr val="343541"/>
                </a:solidFill>
                <a:effectLst/>
                <a:latin typeface="Courier New" panose="02070309020205020404" pitchFamily="49" charset="0"/>
                <a:cs typeface="Courier New" panose="02070309020205020404" pitchFamily="49" charset="0"/>
              </a:rPr>
              <a:t>¿cuales de estas variables se recomienda usar como variable objetivo?</a:t>
            </a:r>
            <a:endParaRPr lang="es-MX" sz="36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F73861C-B55C-2532-9794-FDFD8CB5549A}"/>
              </a:ext>
            </a:extLst>
          </p:cNvPr>
          <p:cNvGrpSpPr/>
          <p:nvPr/>
        </p:nvGrpSpPr>
        <p:grpSpPr>
          <a:xfrm>
            <a:off x="7777138" y="2804044"/>
            <a:ext cx="420703" cy="422598"/>
            <a:chOff x="3757246" y="3935456"/>
            <a:chExt cx="420703" cy="422598"/>
          </a:xfrm>
        </p:grpSpPr>
        <p:cxnSp>
          <p:nvCxnSpPr>
            <p:cNvPr id="6" name="Conector recto 5">
              <a:extLst>
                <a:ext uri="{FF2B5EF4-FFF2-40B4-BE49-F238E27FC236}">
                  <a16:creationId xmlns:a16="http://schemas.microsoft.com/office/drawing/2014/main" id="{1AD4578A-0614-6245-CAF0-EBAC95F96916}"/>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BCB2A7CA-7BF6-7AE6-DBDE-B4E1156629B0}"/>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AC66D654-91D5-7B99-CBE3-EB69A74ED20F}"/>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4A72A8AF-FDE3-78A9-43C0-3FB41ABFC091}"/>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AD415E19-AB57-FB38-E22E-44FD9FA053E0}"/>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AAAE236-8627-B61D-55E8-A8A2D66DC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444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0BE51-A15E-184F-507C-895ED58FA3C7}"/>
              </a:ext>
            </a:extLst>
          </p:cNvPr>
          <p:cNvSpPr>
            <a:spLocks noGrp="1"/>
          </p:cNvSpPr>
          <p:nvPr>
            <p:ph type="title"/>
          </p:nvPr>
        </p:nvSpPr>
        <p:spPr/>
        <p:txBody>
          <a:bodyPr/>
          <a:lstStyle/>
          <a:p>
            <a:r>
              <a:rPr lang="es-MX" dirty="0"/>
              <a:t>Discusión de resultados</a:t>
            </a:r>
          </a:p>
        </p:txBody>
      </p:sp>
      <p:sp>
        <p:nvSpPr>
          <p:cNvPr id="4" name="CuadroTexto 3">
            <a:extLst>
              <a:ext uri="{FF2B5EF4-FFF2-40B4-BE49-F238E27FC236}">
                <a16:creationId xmlns:a16="http://schemas.microsoft.com/office/drawing/2014/main" id="{05ABD1A8-3C10-25FA-5C00-827216D24433}"/>
              </a:ext>
            </a:extLst>
          </p:cNvPr>
          <p:cNvSpPr txBox="1"/>
          <p:nvPr/>
        </p:nvSpPr>
        <p:spPr>
          <a:xfrm>
            <a:off x="805543" y="1921457"/>
            <a:ext cx="793024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Para la discusión de resultados que hiciste, elabora las recomendaciones y conclusiones</a:t>
            </a:r>
          </a:p>
          <a:p>
            <a:endParaRPr lang="es-MX" sz="32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F161B015-0AE3-B001-B0E7-211B592C9377}"/>
              </a:ext>
            </a:extLst>
          </p:cNvPr>
          <p:cNvGrpSpPr/>
          <p:nvPr/>
        </p:nvGrpSpPr>
        <p:grpSpPr>
          <a:xfrm>
            <a:off x="7985790" y="3429000"/>
            <a:ext cx="420703" cy="422598"/>
            <a:chOff x="3757246" y="3935456"/>
            <a:chExt cx="420703" cy="422598"/>
          </a:xfrm>
        </p:grpSpPr>
        <p:cxnSp>
          <p:nvCxnSpPr>
            <p:cNvPr id="6" name="Conector recto 5">
              <a:extLst>
                <a:ext uri="{FF2B5EF4-FFF2-40B4-BE49-F238E27FC236}">
                  <a16:creationId xmlns:a16="http://schemas.microsoft.com/office/drawing/2014/main" id="{FF5E3F53-BFDE-44E1-C38E-38635EAE260F}"/>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8893854-9E7B-705B-9133-663FF20A74A9}"/>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216A2BC4-DF1D-DA59-6B6B-A94885A7A14C}"/>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31052FF0-57B7-0378-A2DB-9FE75B49BD58}"/>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9D4C2D9A-03E8-27FF-3127-056ABDAF27D9}"/>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6D3335AD-B323-ACB2-F25D-B1807C837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20" y="1921457"/>
            <a:ext cx="506186" cy="506186"/>
          </a:xfrm>
          <a:prstGeom prst="rect">
            <a:avLst/>
          </a:prstGeom>
        </p:spPr>
      </p:pic>
    </p:spTree>
    <p:extLst>
      <p:ext uri="{BB962C8B-B14F-4D97-AF65-F5344CB8AC3E}">
        <p14:creationId xmlns:p14="http://schemas.microsoft.com/office/powerpoint/2010/main" val="3037281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7E0CD-B742-902A-60C0-2B4B4E4F2AE4}"/>
              </a:ext>
            </a:extLst>
          </p:cNvPr>
          <p:cNvSpPr>
            <a:spLocks noGrp="1"/>
          </p:cNvSpPr>
          <p:nvPr>
            <p:ph type="title"/>
          </p:nvPr>
        </p:nvSpPr>
        <p:spPr/>
        <p:txBody>
          <a:bodyPr/>
          <a:lstStyle/>
          <a:p>
            <a:r>
              <a:rPr lang="es-MX" dirty="0"/>
              <a:t>Otros títulos para el paper</a:t>
            </a:r>
          </a:p>
        </p:txBody>
      </p:sp>
      <p:sp>
        <p:nvSpPr>
          <p:cNvPr id="4" name="CuadroTexto 3">
            <a:extLst>
              <a:ext uri="{FF2B5EF4-FFF2-40B4-BE49-F238E27FC236}">
                <a16:creationId xmlns:a16="http://schemas.microsoft.com/office/drawing/2014/main" id="{A8E63080-5A87-D24E-349B-7E8F69D35D9B}"/>
              </a:ext>
            </a:extLst>
          </p:cNvPr>
          <p:cNvSpPr txBox="1"/>
          <p:nvPr/>
        </p:nvSpPr>
        <p:spPr>
          <a:xfrm>
            <a:off x="1252562" y="1703743"/>
            <a:ext cx="7407024" cy="304698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dirty="0">
                <a:latin typeface="Courier New" panose="02070309020205020404" pitchFamily="49" charset="0"/>
                <a:cs typeface="Courier New" panose="02070309020205020404" pitchFamily="49" charset="0"/>
              </a:rPr>
              <a:t>Sugiere alternativas creativas para el siguiente título: </a:t>
            </a:r>
            <a:r>
              <a:rPr lang="en-US" sz="3200" dirty="0">
                <a:latin typeface="Courier New" panose="02070309020205020404" pitchFamily="49" charset="0"/>
                <a:cs typeface="Courier New" panose="02070309020205020404" pitchFamily="49" charset="0"/>
              </a:rPr>
              <a:t>Artificial Intelligence Its Uses and Application in Pediatric Dentistry: A Review</a:t>
            </a:r>
            <a:endParaRPr lang="es-MX" dirty="0"/>
          </a:p>
        </p:txBody>
      </p:sp>
      <p:grpSp>
        <p:nvGrpSpPr>
          <p:cNvPr id="5" name="Grupo 4">
            <a:extLst>
              <a:ext uri="{FF2B5EF4-FFF2-40B4-BE49-F238E27FC236}">
                <a16:creationId xmlns:a16="http://schemas.microsoft.com/office/drawing/2014/main" id="{15796D47-42D3-EBD8-57C4-5B03377238B3}"/>
              </a:ext>
            </a:extLst>
          </p:cNvPr>
          <p:cNvGrpSpPr/>
          <p:nvPr/>
        </p:nvGrpSpPr>
        <p:grpSpPr>
          <a:xfrm>
            <a:off x="7423352" y="5231558"/>
            <a:ext cx="420703" cy="422598"/>
            <a:chOff x="3757246" y="3935456"/>
            <a:chExt cx="420703" cy="422598"/>
          </a:xfrm>
        </p:grpSpPr>
        <p:cxnSp>
          <p:nvCxnSpPr>
            <p:cNvPr id="6" name="Conector recto 5">
              <a:extLst>
                <a:ext uri="{FF2B5EF4-FFF2-40B4-BE49-F238E27FC236}">
                  <a16:creationId xmlns:a16="http://schemas.microsoft.com/office/drawing/2014/main" id="{EFE6B76C-3173-FF62-8C93-87FD63822659}"/>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660F99D0-7683-C47F-F433-E07E4F33C363}"/>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7193B239-A628-87B7-22B9-25CECC9AEB4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6032FD19-C1EB-EF5A-B407-7C76E39808E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A96FBC0-40B2-4FD0-65F3-B2B9286C7371}"/>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FEE3A9B5-A4C0-54B0-3D57-5657812BFF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268752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FC0234-03E3-6510-4BC1-983DCD4815A9}"/>
              </a:ext>
            </a:extLst>
          </p:cNvPr>
          <p:cNvSpPr>
            <a:spLocks noGrp="1"/>
          </p:cNvSpPr>
          <p:nvPr>
            <p:ph type="title"/>
          </p:nvPr>
        </p:nvSpPr>
        <p:spPr/>
        <p:txBody>
          <a:bodyPr/>
          <a:lstStyle/>
          <a:p>
            <a:r>
              <a:rPr lang="es-MX" dirty="0"/>
              <a:t>Construcción de un contenido</a:t>
            </a:r>
          </a:p>
        </p:txBody>
      </p:sp>
      <p:sp>
        <p:nvSpPr>
          <p:cNvPr id="4" name="CuadroTexto 3">
            <a:extLst>
              <a:ext uri="{FF2B5EF4-FFF2-40B4-BE49-F238E27FC236}">
                <a16:creationId xmlns:a16="http://schemas.microsoft.com/office/drawing/2014/main" id="{AB31057F-C1D2-259F-DF91-0E9C4CE31B8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un esquema del artículo.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49FBBD09-89F3-897A-33F5-04C21E0D5DB6}"/>
              </a:ext>
            </a:extLst>
          </p:cNvPr>
          <p:cNvGrpSpPr/>
          <p:nvPr/>
        </p:nvGrpSpPr>
        <p:grpSpPr>
          <a:xfrm>
            <a:off x="7980905" y="3006402"/>
            <a:ext cx="420703" cy="422598"/>
            <a:chOff x="3757246" y="3935456"/>
            <a:chExt cx="420703" cy="422598"/>
          </a:xfrm>
        </p:grpSpPr>
        <p:cxnSp>
          <p:nvCxnSpPr>
            <p:cNvPr id="6" name="Conector recto 5">
              <a:extLst>
                <a:ext uri="{FF2B5EF4-FFF2-40B4-BE49-F238E27FC236}">
                  <a16:creationId xmlns:a16="http://schemas.microsoft.com/office/drawing/2014/main" id="{82099BB1-C09B-6D16-A234-AF22388050E1}"/>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DB7D5B99-C664-FD8D-1FE5-07B3E678D0BA}"/>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E4353479-6412-6646-E069-2FE304BD6CF7}"/>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BA2564E3-0351-C960-F47E-479D9E952BAA}"/>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3D983A40-FE27-42DF-2634-DA6E120CF122}"/>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4D427681-F7EF-4C1A-4A3D-B17015CB8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860011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 </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2062103"/>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¿tienes algunas recomendaciones para recolección de datos usados en la detección de caries?</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942805" y="3741188"/>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042033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35420827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B8AB28-F27E-08E2-5A4F-8DEB19978FD0}"/>
              </a:ext>
            </a:extLst>
          </p:cNvPr>
          <p:cNvSpPr>
            <a:spLocks noGrp="1"/>
          </p:cNvSpPr>
          <p:nvPr>
            <p:ph type="title"/>
          </p:nvPr>
        </p:nvSpPr>
        <p:spPr/>
        <p:txBody>
          <a:bodyPr/>
          <a:lstStyle/>
          <a:p>
            <a:r>
              <a:rPr lang="es-MX" dirty="0"/>
              <a:t>Recomendaciones</a:t>
            </a:r>
          </a:p>
        </p:txBody>
      </p:sp>
      <p:sp>
        <p:nvSpPr>
          <p:cNvPr id="4" name="CuadroTexto 3">
            <a:extLst>
              <a:ext uri="{FF2B5EF4-FFF2-40B4-BE49-F238E27FC236}">
                <a16:creationId xmlns:a16="http://schemas.microsoft.com/office/drawing/2014/main" id="{7895A5C2-214F-4FAC-47D0-F7464D03754A}"/>
              </a:ext>
            </a:extLst>
          </p:cNvPr>
          <p:cNvSpPr txBox="1"/>
          <p:nvPr/>
        </p:nvSpPr>
        <p:spPr>
          <a:xfrm>
            <a:off x="1252562" y="1703743"/>
            <a:ext cx="7407024" cy="107721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3200" b="0" i="0" dirty="0">
                <a:solidFill>
                  <a:srgbClr val="343541"/>
                </a:solidFill>
                <a:effectLst/>
                <a:latin typeface="Courier New" panose="02070309020205020404" pitchFamily="49" charset="0"/>
                <a:cs typeface="Courier New" panose="02070309020205020404" pitchFamily="49" charset="0"/>
              </a:rPr>
              <a:t>Sugiere otras 5 ideas para el trabajo futuro.</a:t>
            </a:r>
            <a:endParaRPr lang="es-MX"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6075EF5D-FC0E-79D9-5C90-B46BA36DFB0D}"/>
              </a:ext>
            </a:extLst>
          </p:cNvPr>
          <p:cNvGrpSpPr/>
          <p:nvPr/>
        </p:nvGrpSpPr>
        <p:grpSpPr>
          <a:xfrm>
            <a:off x="7891438" y="2242352"/>
            <a:ext cx="420703" cy="422598"/>
            <a:chOff x="3757246" y="3935456"/>
            <a:chExt cx="420703" cy="422598"/>
          </a:xfrm>
        </p:grpSpPr>
        <p:cxnSp>
          <p:nvCxnSpPr>
            <p:cNvPr id="6" name="Conector recto 5">
              <a:extLst>
                <a:ext uri="{FF2B5EF4-FFF2-40B4-BE49-F238E27FC236}">
                  <a16:creationId xmlns:a16="http://schemas.microsoft.com/office/drawing/2014/main" id="{B4C9E0FC-0041-6489-DF84-A96A3A55FB12}"/>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43B05E6-94FB-3C28-71D4-6BBF327DDF96}"/>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BC73D0A2-C6F7-F588-626C-805C3F38A76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9AA74A82-F7B4-191F-BB62-325CD60905CB}"/>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C94044F8-0690-AFC8-75CC-ED73462871A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1F61ED6E-42C6-676B-D6F6-C2790FB8C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914" y="1757681"/>
            <a:ext cx="506186" cy="506186"/>
          </a:xfrm>
          <a:prstGeom prst="rect">
            <a:avLst/>
          </a:prstGeom>
        </p:spPr>
      </p:pic>
    </p:spTree>
    <p:extLst>
      <p:ext uri="{BB962C8B-B14F-4D97-AF65-F5344CB8AC3E}">
        <p14:creationId xmlns:p14="http://schemas.microsoft.com/office/powerpoint/2010/main" val="749766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(1/5)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p:txBody>
          <a:bodyPr>
            <a:normAutofit fontScale="77500" lnSpcReduction="20000"/>
          </a:bodyPr>
          <a:lstStyle/>
          <a:p>
            <a:r>
              <a:rPr lang="es-MX" dirty="0"/>
              <a:t>Tu eres un especialista en ciencia de datos, necesitaré tu opinión en lo siguiente: Cuento con un conjunto de datos que se recolectó en el estado de Nayarit de 1,500 niños en edad escolar de 6 a 13 años. Los datos de cada niño forman un expediente dental que incluye la siguiente información: edad, sexo, cada pieza dental permanente es una variable que toma el valor 0,1,2 (0, no presenta caries, 1 presenta caries  2 la pieza está ausente), lo mismo para cada pieza dental temporal. El número de dientes permanentes. El número de dientes perdidos por caries. El número de dientes perdidos por otro evento. Un nivel de asignación entre 5 posibles de fluorosis. Un nivel de asignación entre 4 posibles de </a:t>
            </a:r>
            <a:r>
              <a:rPr lang="es-MX" dirty="0" err="1"/>
              <a:t>malocusiones</a:t>
            </a:r>
            <a:r>
              <a:rPr lang="es-MX" dirty="0"/>
              <a:t>. La clase molar. apiñamiento, </a:t>
            </a:r>
            <a:r>
              <a:rPr lang="es-MX" dirty="0" err="1"/>
              <a:t>giroversiones</a:t>
            </a:r>
            <a:r>
              <a:rPr lang="es-MX" dirty="0"/>
              <a:t>. Y finalmente el índice de higiene oral simplificado (IHOS), este valor se calcula sumando el </a:t>
            </a:r>
            <a:r>
              <a:rPr lang="es-MX" dirty="0" err="1"/>
              <a:t>promedo</a:t>
            </a:r>
            <a:r>
              <a:rPr lang="es-MX" dirty="0"/>
              <a:t> del índice de placa y el </a:t>
            </a:r>
            <a:r>
              <a:rPr lang="es-MX" dirty="0" err="1"/>
              <a:t>promedo</a:t>
            </a:r>
            <a:r>
              <a:rPr lang="es-MX" dirty="0"/>
              <a:t> del índice de cálculo. Se desea </a:t>
            </a:r>
            <a:r>
              <a:rPr lang="es-MX" dirty="0" err="1"/>
              <a:t>contruir</a:t>
            </a:r>
            <a:r>
              <a:rPr lang="es-MX" dirty="0"/>
              <a:t> un modelo predictivo basado en machine </a:t>
            </a:r>
            <a:r>
              <a:rPr lang="es-MX" dirty="0" err="1"/>
              <a:t>learning</a:t>
            </a:r>
            <a:r>
              <a:rPr lang="es-MX" dirty="0"/>
              <a:t> para detectar las caries en los niños. Si está claro responde OK.</a:t>
            </a:r>
          </a:p>
        </p:txBody>
      </p:sp>
    </p:spTree>
    <p:extLst>
      <p:ext uri="{BB962C8B-B14F-4D97-AF65-F5344CB8AC3E}">
        <p14:creationId xmlns:p14="http://schemas.microsoft.com/office/powerpoint/2010/main" val="179679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226802-8CE9-4AE7-A539-92A78485FA33}"/>
              </a:ext>
            </a:extLst>
          </p:cNvPr>
          <p:cNvSpPr>
            <a:spLocks noGrp="1"/>
          </p:cNvSpPr>
          <p:nvPr>
            <p:ph type="title"/>
          </p:nvPr>
        </p:nvSpPr>
        <p:spPr/>
        <p:txBody>
          <a:bodyPr/>
          <a:lstStyle/>
          <a:p>
            <a:r>
              <a:rPr lang="es-MX" dirty="0"/>
              <a:t>¿Qué es ChatGPT?</a:t>
            </a:r>
          </a:p>
        </p:txBody>
      </p:sp>
      <p:pic>
        <p:nvPicPr>
          <p:cNvPr id="35842" name="Picture 2" descr="ChatGPT Logo Open Ai icon with chatbot. Artificial Intelligence OpenAI  Chatbot icon. ChatGPT OpenAI icon, Artificial Intelligence Smart AI Virtual  smart assistant Bot. 18764128 Vector Art at Vecteezy">
            <a:extLst>
              <a:ext uri="{FF2B5EF4-FFF2-40B4-BE49-F238E27FC236}">
                <a16:creationId xmlns:a16="http://schemas.microsoft.com/office/drawing/2014/main" id="{1D401FA6-C4B7-EC4C-AD8D-900E8AD373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96" t="6868" r="6487" b="6318"/>
          <a:stretch/>
        </p:blipFill>
        <p:spPr bwMode="auto">
          <a:xfrm>
            <a:off x="2060959" y="3201652"/>
            <a:ext cx="2621634" cy="257991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upo 34">
            <a:extLst>
              <a:ext uri="{FF2B5EF4-FFF2-40B4-BE49-F238E27FC236}">
                <a16:creationId xmlns:a16="http://schemas.microsoft.com/office/drawing/2014/main" id="{64D8EDA1-A6A1-0D0A-56F7-FD926DA2FEA2}"/>
              </a:ext>
            </a:extLst>
          </p:cNvPr>
          <p:cNvGrpSpPr/>
          <p:nvPr/>
        </p:nvGrpSpPr>
        <p:grpSpPr>
          <a:xfrm>
            <a:off x="1209989" y="1632857"/>
            <a:ext cx="1701940" cy="2607802"/>
            <a:chOff x="1209989" y="1632857"/>
            <a:chExt cx="1701940" cy="2607802"/>
          </a:xfrm>
        </p:grpSpPr>
        <p:pic>
          <p:nvPicPr>
            <p:cNvPr id="35844" name="Picture 4" descr="Item: Artificial Intelligence AI Logo Robot Head - shared by G4Ds">
              <a:extLst>
                <a:ext uri="{FF2B5EF4-FFF2-40B4-BE49-F238E27FC236}">
                  <a16:creationId xmlns:a16="http://schemas.microsoft.com/office/drawing/2014/main" id="{DFEDE023-9998-CC36-F527-81E5D4E60C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46" t="21542" r="28631" b="19502"/>
            <a:stretch/>
          </p:blipFill>
          <p:spPr bwMode="auto">
            <a:xfrm>
              <a:off x="1209989" y="1632857"/>
              <a:ext cx="1701940" cy="14228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6A747767-68BF-6831-5581-FF03322143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760587">
              <a:off x="1483764" y="3328330"/>
              <a:ext cx="1304436" cy="520221"/>
            </a:xfrm>
            <a:prstGeom prst="rect">
              <a:avLst/>
            </a:prstGeom>
          </p:spPr>
        </p:pic>
      </p:grpSp>
      <p:pic>
        <p:nvPicPr>
          <p:cNvPr id="11" name="Imagen 10">
            <a:extLst>
              <a:ext uri="{FF2B5EF4-FFF2-40B4-BE49-F238E27FC236}">
                <a16:creationId xmlns:a16="http://schemas.microsoft.com/office/drawing/2014/main" id="{A40699B1-A0F6-A8C5-7602-05B66B84836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828990" y="1690689"/>
            <a:ext cx="950848" cy="1014082"/>
          </a:xfrm>
          <a:prstGeom prst="rect">
            <a:avLst/>
          </a:prstGeom>
        </p:spPr>
      </p:pic>
      <p:pic>
        <p:nvPicPr>
          <p:cNvPr id="9" name="Imagen 8">
            <a:extLst>
              <a:ext uri="{FF2B5EF4-FFF2-40B4-BE49-F238E27FC236}">
                <a16:creationId xmlns:a16="http://schemas.microsoft.com/office/drawing/2014/main" id="{BA83E4A4-E272-BA9C-7941-29C8785389A7}"/>
              </a:ext>
            </a:extLst>
          </p:cNvPr>
          <p:cNvPicPr>
            <a:picLocks noChangeAspect="1"/>
          </p:cNvPicPr>
          <p:nvPr/>
        </p:nvPicPr>
        <p:blipFill>
          <a:blip r:embed="rId7"/>
          <a:stretch>
            <a:fillRect/>
          </a:stretch>
        </p:blipFill>
        <p:spPr>
          <a:xfrm>
            <a:off x="4798500" y="3020845"/>
            <a:ext cx="1164058" cy="1178016"/>
          </a:xfrm>
          <a:prstGeom prst="rect">
            <a:avLst/>
          </a:prstGeom>
        </p:spPr>
      </p:pic>
      <p:pic>
        <p:nvPicPr>
          <p:cNvPr id="12" name="Imagen 11">
            <a:extLst>
              <a:ext uri="{FF2B5EF4-FFF2-40B4-BE49-F238E27FC236}">
                <a16:creationId xmlns:a16="http://schemas.microsoft.com/office/drawing/2014/main" id="{3BD7105A-5462-B7C9-3AB6-7D4F22CD69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57203" flipV="1">
            <a:off x="4410700" y="3891694"/>
            <a:ext cx="786335" cy="439295"/>
          </a:xfrm>
          <a:prstGeom prst="rect">
            <a:avLst/>
          </a:prstGeom>
        </p:spPr>
      </p:pic>
      <p:grpSp>
        <p:nvGrpSpPr>
          <p:cNvPr id="14" name="Grupo 13">
            <a:extLst>
              <a:ext uri="{FF2B5EF4-FFF2-40B4-BE49-F238E27FC236}">
                <a16:creationId xmlns:a16="http://schemas.microsoft.com/office/drawing/2014/main" id="{2D8C512F-2827-B449-1AAF-8F0D1BE2CE74}"/>
              </a:ext>
            </a:extLst>
          </p:cNvPr>
          <p:cNvGrpSpPr/>
          <p:nvPr/>
        </p:nvGrpSpPr>
        <p:grpSpPr>
          <a:xfrm>
            <a:off x="6029732" y="644557"/>
            <a:ext cx="1109963" cy="756176"/>
            <a:chOff x="7203845" y="3608614"/>
            <a:chExt cx="1109963" cy="756176"/>
          </a:xfrm>
        </p:grpSpPr>
        <p:pic>
          <p:nvPicPr>
            <p:cNvPr id="35856" name="Picture 16" descr="computer vision - Quytech Blog">
              <a:extLst>
                <a:ext uri="{FF2B5EF4-FFF2-40B4-BE49-F238E27FC236}">
                  <a16:creationId xmlns:a16="http://schemas.microsoft.com/office/drawing/2014/main" id="{10C841B2-D928-A4F0-E119-CF9C00B5FB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1586"/>
            <a:stretch/>
          </p:blipFill>
          <p:spPr bwMode="auto">
            <a:xfrm>
              <a:off x="7203845" y="3608614"/>
              <a:ext cx="1109963" cy="756176"/>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380A4C32-D97A-B3BD-68BE-5E4350113028}"/>
                </a:ext>
              </a:extLst>
            </p:cNvPr>
            <p:cNvSpPr txBox="1"/>
            <p:nvPr/>
          </p:nvSpPr>
          <p:spPr>
            <a:xfrm>
              <a:off x="7457697" y="3608614"/>
              <a:ext cx="613236" cy="265073"/>
            </a:xfrm>
            <a:prstGeom prst="rect">
              <a:avLst/>
            </a:prstGeom>
            <a:noFill/>
          </p:spPr>
          <p:txBody>
            <a:bodyPr wrap="square" lIns="0" tIns="0" rIns="0" bIns="0" rtlCol="0">
              <a:spAutoFit/>
            </a:bodyPr>
            <a:lstStyle/>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Machine</a:t>
              </a:r>
            </a:p>
            <a:p>
              <a:pPr algn="ctr">
                <a:lnSpc>
                  <a:spcPts val="1000"/>
                </a:lnSpc>
              </a:pPr>
              <a:r>
                <a:rPr lang="es-MX" sz="1100" dirty="0">
                  <a:solidFill>
                    <a:schemeClr val="bg1"/>
                  </a:solidFill>
                  <a:latin typeface="Roboto Black" panose="02000000000000000000" pitchFamily="2" charset="0"/>
                  <a:ea typeface="Roboto Black" panose="02000000000000000000" pitchFamily="2" charset="0"/>
                </a:rPr>
                <a:t>Vision</a:t>
              </a:r>
            </a:p>
          </p:txBody>
        </p:sp>
      </p:grpSp>
      <p:grpSp>
        <p:nvGrpSpPr>
          <p:cNvPr id="20" name="Grupo 19">
            <a:extLst>
              <a:ext uri="{FF2B5EF4-FFF2-40B4-BE49-F238E27FC236}">
                <a16:creationId xmlns:a16="http://schemas.microsoft.com/office/drawing/2014/main" id="{38645D38-6A2D-2806-2AF1-F00D56791E25}"/>
              </a:ext>
            </a:extLst>
          </p:cNvPr>
          <p:cNvGrpSpPr/>
          <p:nvPr/>
        </p:nvGrpSpPr>
        <p:grpSpPr>
          <a:xfrm>
            <a:off x="6613464" y="1556105"/>
            <a:ext cx="921377" cy="946603"/>
            <a:chOff x="6977727" y="2590589"/>
            <a:chExt cx="921377" cy="946603"/>
          </a:xfrm>
        </p:grpSpPr>
        <p:pic>
          <p:nvPicPr>
            <p:cNvPr id="18" name="Imagen 17">
              <a:extLst>
                <a:ext uri="{FF2B5EF4-FFF2-40B4-BE49-F238E27FC236}">
                  <a16:creationId xmlns:a16="http://schemas.microsoft.com/office/drawing/2014/main" id="{A6CB4DAA-A715-4960-8D62-0ECD942278A7}"/>
                </a:ext>
              </a:extLst>
            </p:cNvPr>
            <p:cNvPicPr>
              <a:picLocks noChangeAspect="1"/>
            </p:cNvPicPr>
            <p:nvPr/>
          </p:nvPicPr>
          <p:blipFill>
            <a:blip r:embed="rId9"/>
            <a:stretch>
              <a:fillRect/>
            </a:stretch>
          </p:blipFill>
          <p:spPr>
            <a:xfrm>
              <a:off x="6977727" y="2590589"/>
              <a:ext cx="921377" cy="946603"/>
            </a:xfrm>
            <a:prstGeom prst="rect">
              <a:avLst/>
            </a:prstGeom>
          </p:spPr>
        </p:pic>
        <p:sp>
          <p:nvSpPr>
            <p:cNvPr id="19" name="CuadroTexto 18">
              <a:extLst>
                <a:ext uri="{FF2B5EF4-FFF2-40B4-BE49-F238E27FC236}">
                  <a16:creationId xmlns:a16="http://schemas.microsoft.com/office/drawing/2014/main" id="{1B6E5BAF-4907-8121-4A76-858218ED4FBE}"/>
                </a:ext>
              </a:extLst>
            </p:cNvPr>
            <p:cNvSpPr txBox="1"/>
            <p:nvPr/>
          </p:nvSpPr>
          <p:spPr>
            <a:xfrm>
              <a:off x="7210950" y="3405746"/>
              <a:ext cx="613236" cy="131446"/>
            </a:xfrm>
            <a:prstGeom prst="rect">
              <a:avLst/>
            </a:prstGeom>
            <a:noFill/>
          </p:spPr>
          <p:txBody>
            <a:bodyPr wrap="square" lIns="0" tIns="0" rIns="0" bIns="0" rtlCol="0">
              <a:spAutoFit/>
            </a:bodyPr>
            <a:lstStyle/>
            <a:p>
              <a:pPr algn="ctr">
                <a:lnSpc>
                  <a:spcPts val="1000"/>
                </a:lnSpc>
              </a:pPr>
              <a:r>
                <a:rPr lang="es-MX" sz="1100" dirty="0" err="1">
                  <a:solidFill>
                    <a:schemeClr val="bg1"/>
                  </a:solidFill>
                  <a:latin typeface="Roboto Black" panose="02000000000000000000" pitchFamily="2" charset="0"/>
                  <a:ea typeface="Roboto Black" panose="02000000000000000000" pitchFamily="2" charset="0"/>
                </a:rPr>
                <a:t>Robotics</a:t>
              </a:r>
              <a:endParaRPr lang="es-MX" sz="1100" dirty="0">
                <a:solidFill>
                  <a:schemeClr val="bg1"/>
                </a:solidFill>
                <a:latin typeface="Roboto Black" panose="02000000000000000000" pitchFamily="2" charset="0"/>
                <a:ea typeface="Roboto Black" panose="02000000000000000000" pitchFamily="2" charset="0"/>
              </a:endParaRPr>
            </a:p>
          </p:txBody>
        </p:sp>
      </p:grpSp>
      <p:pic>
        <p:nvPicPr>
          <p:cNvPr id="22" name="Imagen 21">
            <a:extLst>
              <a:ext uri="{FF2B5EF4-FFF2-40B4-BE49-F238E27FC236}">
                <a16:creationId xmlns:a16="http://schemas.microsoft.com/office/drawing/2014/main" id="{BD1B4BC2-0DCE-47BE-7F62-9FA073F3D1A2}"/>
              </a:ext>
            </a:extLst>
          </p:cNvPr>
          <p:cNvPicPr>
            <a:picLocks noChangeAspect="1"/>
          </p:cNvPicPr>
          <p:nvPr/>
        </p:nvPicPr>
        <p:blipFill>
          <a:blip r:embed="rId10"/>
          <a:stretch>
            <a:fillRect/>
          </a:stretch>
        </p:blipFill>
        <p:spPr>
          <a:xfrm>
            <a:off x="5878360" y="3684379"/>
            <a:ext cx="735104" cy="426961"/>
          </a:xfrm>
          <a:prstGeom prst="rect">
            <a:avLst/>
          </a:prstGeom>
        </p:spPr>
      </p:pic>
      <p:grpSp>
        <p:nvGrpSpPr>
          <p:cNvPr id="37" name="Grupo 36">
            <a:extLst>
              <a:ext uri="{FF2B5EF4-FFF2-40B4-BE49-F238E27FC236}">
                <a16:creationId xmlns:a16="http://schemas.microsoft.com/office/drawing/2014/main" id="{AE9317CD-3151-9B9D-8C6C-5BA41D105EB5}"/>
              </a:ext>
            </a:extLst>
          </p:cNvPr>
          <p:cNvGrpSpPr/>
          <p:nvPr/>
        </p:nvGrpSpPr>
        <p:grpSpPr>
          <a:xfrm>
            <a:off x="6584713" y="3034745"/>
            <a:ext cx="1931222" cy="1150216"/>
            <a:chOff x="6584713" y="3034745"/>
            <a:chExt cx="1931222" cy="1150216"/>
          </a:xfrm>
        </p:grpSpPr>
        <p:pic>
          <p:nvPicPr>
            <p:cNvPr id="24" name="Imagen 23">
              <a:extLst>
                <a:ext uri="{FF2B5EF4-FFF2-40B4-BE49-F238E27FC236}">
                  <a16:creationId xmlns:a16="http://schemas.microsoft.com/office/drawing/2014/main" id="{B90ADB08-5A84-CBD8-8CDA-7F55260D1597}"/>
                </a:ext>
              </a:extLst>
            </p:cNvPr>
            <p:cNvPicPr>
              <a:picLocks noChangeAspect="1"/>
            </p:cNvPicPr>
            <p:nvPr/>
          </p:nvPicPr>
          <p:blipFill>
            <a:blip r:embed="rId11"/>
            <a:stretch>
              <a:fillRect/>
            </a:stretch>
          </p:blipFill>
          <p:spPr>
            <a:xfrm>
              <a:off x="6584713" y="3670291"/>
              <a:ext cx="697369" cy="426961"/>
            </a:xfrm>
            <a:prstGeom prst="rect">
              <a:avLst/>
            </a:prstGeom>
          </p:spPr>
        </p:pic>
        <p:pic>
          <p:nvPicPr>
            <p:cNvPr id="26" name="Imagen 25">
              <a:extLst>
                <a:ext uri="{FF2B5EF4-FFF2-40B4-BE49-F238E27FC236}">
                  <a16:creationId xmlns:a16="http://schemas.microsoft.com/office/drawing/2014/main" id="{80CA8FDD-E1E0-FB30-52E7-5536DCC855CF}"/>
                </a:ext>
              </a:extLst>
            </p:cNvPr>
            <p:cNvPicPr>
              <a:picLocks noChangeAspect="1"/>
            </p:cNvPicPr>
            <p:nvPr/>
          </p:nvPicPr>
          <p:blipFill rotWithShape="1">
            <a:blip r:embed="rId12"/>
            <a:srcRect l="11936" b="43729"/>
            <a:stretch/>
          </p:blipFill>
          <p:spPr>
            <a:xfrm flipH="1">
              <a:off x="7209490" y="3034745"/>
              <a:ext cx="1306445" cy="1150216"/>
            </a:xfrm>
            <a:prstGeom prst="rect">
              <a:avLst/>
            </a:prstGeom>
          </p:spPr>
        </p:pic>
      </p:grpSp>
      <p:grpSp>
        <p:nvGrpSpPr>
          <p:cNvPr id="38" name="Grupo 37">
            <a:extLst>
              <a:ext uri="{FF2B5EF4-FFF2-40B4-BE49-F238E27FC236}">
                <a16:creationId xmlns:a16="http://schemas.microsoft.com/office/drawing/2014/main" id="{7C6456DC-D8B1-4CBE-673C-EF0D53726CB0}"/>
              </a:ext>
            </a:extLst>
          </p:cNvPr>
          <p:cNvGrpSpPr/>
          <p:nvPr/>
        </p:nvGrpSpPr>
        <p:grpSpPr>
          <a:xfrm>
            <a:off x="257911" y="4323432"/>
            <a:ext cx="2101215" cy="972200"/>
            <a:chOff x="257911" y="4323432"/>
            <a:chExt cx="2101215" cy="972200"/>
          </a:xfrm>
        </p:grpSpPr>
        <p:pic>
          <p:nvPicPr>
            <p:cNvPr id="32" name="Imagen 31">
              <a:extLst>
                <a:ext uri="{FF2B5EF4-FFF2-40B4-BE49-F238E27FC236}">
                  <a16:creationId xmlns:a16="http://schemas.microsoft.com/office/drawing/2014/main" id="{690FEF8F-7947-C583-7539-CE47E5AD36C7}"/>
                </a:ext>
              </a:extLst>
            </p:cNvPr>
            <p:cNvPicPr>
              <a:picLocks noChangeAspect="1"/>
            </p:cNvPicPr>
            <p:nvPr/>
          </p:nvPicPr>
          <p:blipFill rotWithShape="1">
            <a:blip r:embed="rId13"/>
            <a:srcRect t="17592" b="17321"/>
            <a:stretch/>
          </p:blipFill>
          <p:spPr>
            <a:xfrm>
              <a:off x="257911" y="4323432"/>
              <a:ext cx="1809897" cy="972200"/>
            </a:xfrm>
            <a:prstGeom prst="rect">
              <a:avLst/>
            </a:prstGeom>
          </p:spPr>
        </p:pic>
        <p:pic>
          <p:nvPicPr>
            <p:cNvPr id="29" name="Imagen 28">
              <a:extLst>
                <a:ext uri="{FF2B5EF4-FFF2-40B4-BE49-F238E27FC236}">
                  <a16:creationId xmlns:a16="http://schemas.microsoft.com/office/drawing/2014/main" id="{B79C38FF-957D-CB03-F72A-C4C88463E8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89554">
              <a:off x="1635940" y="4830300"/>
              <a:ext cx="723186" cy="288413"/>
            </a:xfrm>
            <a:prstGeom prst="rect">
              <a:avLst/>
            </a:prstGeom>
          </p:spPr>
        </p:pic>
      </p:grpSp>
      <p:pic>
        <p:nvPicPr>
          <p:cNvPr id="34" name="Imagen 33">
            <a:extLst>
              <a:ext uri="{FF2B5EF4-FFF2-40B4-BE49-F238E27FC236}">
                <a16:creationId xmlns:a16="http://schemas.microsoft.com/office/drawing/2014/main" id="{1D27B349-AD2E-BD60-7FA6-80AB68256102}"/>
              </a:ext>
            </a:extLst>
          </p:cNvPr>
          <p:cNvPicPr>
            <a:picLocks noChangeAspect="1"/>
          </p:cNvPicPr>
          <p:nvPr/>
        </p:nvPicPr>
        <p:blipFill>
          <a:blip r:embed="rId14"/>
          <a:stretch>
            <a:fillRect/>
          </a:stretch>
        </p:blipFill>
        <p:spPr>
          <a:xfrm>
            <a:off x="5771912" y="4862395"/>
            <a:ext cx="2743438" cy="1653683"/>
          </a:xfrm>
          <a:prstGeom prst="rect">
            <a:avLst/>
          </a:prstGeom>
        </p:spPr>
      </p:pic>
    </p:spTree>
    <p:extLst>
      <p:ext uri="{BB962C8B-B14F-4D97-AF65-F5344CB8AC3E}">
        <p14:creationId xmlns:p14="http://schemas.microsoft.com/office/powerpoint/2010/main" val="18985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77F62-B71B-7CF0-404A-B7108A501C3C}"/>
              </a:ext>
            </a:extLst>
          </p:cNvPr>
          <p:cNvSpPr>
            <a:spLocks noGrp="1"/>
          </p:cNvSpPr>
          <p:nvPr>
            <p:ph type="title"/>
          </p:nvPr>
        </p:nvSpPr>
        <p:spPr/>
        <p:txBody>
          <a:bodyPr/>
          <a:lstStyle/>
          <a:p>
            <a:r>
              <a:rPr lang="es-MX" dirty="0"/>
              <a:t>Dialogando con ChatGTP (2/5)</a:t>
            </a:r>
          </a:p>
        </p:txBody>
      </p:sp>
      <p:sp>
        <p:nvSpPr>
          <p:cNvPr id="3" name="Marcador de contenido 2">
            <a:extLst>
              <a:ext uri="{FF2B5EF4-FFF2-40B4-BE49-F238E27FC236}">
                <a16:creationId xmlns:a16="http://schemas.microsoft.com/office/drawing/2014/main" id="{8D693F5A-48C5-2D81-6833-80400A491352}"/>
              </a:ext>
            </a:extLst>
          </p:cNvPr>
          <p:cNvSpPr>
            <a:spLocks noGrp="1"/>
          </p:cNvSpPr>
          <p:nvPr>
            <p:ph idx="1"/>
          </p:nvPr>
        </p:nvSpPr>
        <p:spPr/>
        <p:txBody>
          <a:bodyPr/>
          <a:lstStyle/>
          <a:p>
            <a:r>
              <a:rPr lang="es-MX" dirty="0"/>
              <a:t>Crea una tabla con las variables, en la primera columna el nombre, en la segunda el rango de variación y en la tercera si es numérica o categórica.</a:t>
            </a:r>
          </a:p>
        </p:txBody>
      </p:sp>
    </p:spTree>
    <p:extLst>
      <p:ext uri="{BB962C8B-B14F-4D97-AF65-F5344CB8AC3E}">
        <p14:creationId xmlns:p14="http://schemas.microsoft.com/office/powerpoint/2010/main" val="3168485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(3/5)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2757261"/>
          </a:xfrm>
        </p:spPr>
        <p:txBody>
          <a:bodyPr>
            <a:normAutofit/>
          </a:bodyPr>
          <a:lstStyle/>
          <a:p>
            <a:r>
              <a:rPr lang="es-MX" sz="3600" dirty="0"/>
              <a:t>¿cómo defino una variable objetivo para ese conjunto de datos? ¿cuál puedo seleccionar o tengo que definir un etiquetado de datos, si es así, de qué manera?</a:t>
            </a:r>
          </a:p>
        </p:txBody>
      </p:sp>
    </p:spTree>
    <p:extLst>
      <p:ext uri="{BB962C8B-B14F-4D97-AF65-F5344CB8AC3E}">
        <p14:creationId xmlns:p14="http://schemas.microsoft.com/office/powerpoint/2010/main" val="359420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Pidiendo opinión a ChatGTP (4/5)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3040289"/>
          </a:xfrm>
        </p:spPr>
        <p:txBody>
          <a:bodyPr>
            <a:normAutofit/>
          </a:bodyPr>
          <a:lstStyle/>
          <a:p>
            <a:r>
              <a:rPr lang="es-MX" sz="3600" dirty="0"/>
              <a:t>¿Qué tipo de modelos de aprendizaje automático o estudio puedo realizar?</a:t>
            </a:r>
          </a:p>
        </p:txBody>
      </p:sp>
    </p:spTree>
    <p:extLst>
      <p:ext uri="{BB962C8B-B14F-4D97-AF65-F5344CB8AC3E}">
        <p14:creationId xmlns:p14="http://schemas.microsoft.com/office/powerpoint/2010/main" val="228984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E99CC7-F0B3-6501-FD18-AEA447C79A54}"/>
              </a:ext>
            </a:extLst>
          </p:cNvPr>
          <p:cNvSpPr>
            <a:spLocks noGrp="1"/>
          </p:cNvSpPr>
          <p:nvPr>
            <p:ph type="title"/>
          </p:nvPr>
        </p:nvSpPr>
        <p:spPr/>
        <p:txBody>
          <a:bodyPr/>
          <a:lstStyle/>
          <a:p>
            <a:r>
              <a:rPr lang="es-MX" dirty="0"/>
              <a:t>Dialogando con ChatGTP (5/5)</a:t>
            </a:r>
          </a:p>
        </p:txBody>
      </p:sp>
      <p:sp>
        <p:nvSpPr>
          <p:cNvPr id="3" name="Marcador de contenido 2">
            <a:extLst>
              <a:ext uri="{FF2B5EF4-FFF2-40B4-BE49-F238E27FC236}">
                <a16:creationId xmlns:a16="http://schemas.microsoft.com/office/drawing/2014/main" id="{9D86DFE7-2BB5-578A-81DC-32A47ECCEC5E}"/>
              </a:ext>
            </a:extLst>
          </p:cNvPr>
          <p:cNvSpPr>
            <a:spLocks noGrp="1"/>
          </p:cNvSpPr>
          <p:nvPr>
            <p:ph idx="1"/>
          </p:nvPr>
        </p:nvSpPr>
        <p:spPr>
          <a:xfrm>
            <a:off x="628650" y="1825625"/>
            <a:ext cx="7886700" cy="1744889"/>
          </a:xfrm>
        </p:spPr>
        <p:txBody>
          <a:bodyPr>
            <a:normAutofit/>
          </a:bodyPr>
          <a:lstStyle/>
          <a:p>
            <a:r>
              <a:rPr lang="es-MX" dirty="0"/>
              <a:t>¿Es adecuado utilizar el índice de higiene oral simplificado (IHOS) como variable objetivo para crear un modelo predictivo mediante regresión?</a:t>
            </a:r>
          </a:p>
        </p:txBody>
      </p:sp>
    </p:spTree>
    <p:extLst>
      <p:ext uri="{BB962C8B-B14F-4D97-AF65-F5344CB8AC3E}">
        <p14:creationId xmlns:p14="http://schemas.microsoft.com/office/powerpoint/2010/main" val="1174175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ABB5FD-70C8-FF39-64BF-521839885A67}"/>
              </a:ext>
            </a:extLst>
          </p:cNvPr>
          <p:cNvSpPr>
            <a:spLocks noGrp="1"/>
          </p:cNvSpPr>
          <p:nvPr>
            <p:ph type="title"/>
          </p:nvPr>
        </p:nvSpPr>
        <p:spPr/>
        <p:txBody>
          <a:bodyPr/>
          <a:lstStyle/>
          <a:p>
            <a:r>
              <a:rPr lang="es-MX" dirty="0"/>
              <a:t>Interpretando otros resultados </a:t>
            </a:r>
          </a:p>
        </p:txBody>
      </p:sp>
      <p:sp>
        <p:nvSpPr>
          <p:cNvPr id="3" name="Marcador de contenido 2">
            <a:extLst>
              <a:ext uri="{FF2B5EF4-FFF2-40B4-BE49-F238E27FC236}">
                <a16:creationId xmlns:a16="http://schemas.microsoft.com/office/drawing/2014/main" id="{01B3B7FA-DD16-686B-D937-61DCA9DA077D}"/>
              </a:ext>
            </a:extLst>
          </p:cNvPr>
          <p:cNvSpPr>
            <a:spLocks noGrp="1"/>
          </p:cNvSpPr>
          <p:nvPr>
            <p:ph idx="1"/>
          </p:nvPr>
        </p:nvSpPr>
        <p:spPr/>
        <p:txBody>
          <a:bodyPr/>
          <a:lstStyle/>
          <a:p>
            <a:r>
              <a:rPr lang="es-MX" dirty="0"/>
              <a:t>Eres un experto en aprendizaje automático aplicado a la ortodoncia . Me gustaría conocer tu opinión sobre los resultados de desempeño de un clasificador binario que toma decisiones para extraer (clase positiva) y no extraer (clase negativa) piezas dentales. Las métricas de rendimiento son: precisión=0.9, </a:t>
            </a:r>
            <a:r>
              <a:rPr lang="es-MX" dirty="0" err="1"/>
              <a:t>recall</a:t>
            </a:r>
            <a:r>
              <a:rPr lang="es-MX" dirty="0"/>
              <a:t>=0.8, f1-score=0.87 y </a:t>
            </a:r>
            <a:r>
              <a:rPr lang="es-MX" dirty="0" err="1"/>
              <a:t>accuracy</a:t>
            </a:r>
            <a:r>
              <a:rPr lang="es-MX" dirty="0"/>
              <a:t>=0.88.</a:t>
            </a:r>
          </a:p>
        </p:txBody>
      </p:sp>
    </p:spTree>
    <p:extLst>
      <p:ext uri="{BB962C8B-B14F-4D97-AF65-F5344CB8AC3E}">
        <p14:creationId xmlns:p14="http://schemas.microsoft.com/office/powerpoint/2010/main" val="2619915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FD0C5F-F361-319B-2ADB-825C271EF110}"/>
              </a:ext>
            </a:extLst>
          </p:cNvPr>
          <p:cNvSpPr>
            <a:spLocks noGrp="1"/>
          </p:cNvSpPr>
          <p:nvPr>
            <p:ph type="title"/>
          </p:nvPr>
        </p:nvSpPr>
        <p:spPr/>
        <p:txBody>
          <a:bodyPr/>
          <a:lstStyle/>
          <a:p>
            <a:r>
              <a:rPr lang="es-MX" dirty="0"/>
              <a:t>Revisión de la literatura</a:t>
            </a:r>
          </a:p>
        </p:txBody>
      </p:sp>
      <p:sp>
        <p:nvSpPr>
          <p:cNvPr id="4" name="CuadroTexto 3">
            <a:extLst>
              <a:ext uri="{FF2B5EF4-FFF2-40B4-BE49-F238E27FC236}">
                <a16:creationId xmlns:a16="http://schemas.microsoft.com/office/drawing/2014/main" id="{75E3F5D3-6869-895D-CE8C-FC0CF883CAF4}"/>
              </a:ext>
            </a:extLst>
          </p:cNvPr>
          <p:cNvSpPr txBox="1"/>
          <p:nvPr/>
        </p:nvSpPr>
        <p:spPr>
          <a:xfrm>
            <a:off x="767442" y="1763614"/>
            <a:ext cx="7930244" cy="4278094"/>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para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a:p>
            <a:endParaRPr lang="es-MX" sz="2000" dirty="0">
              <a:latin typeface="Courier New" panose="02070309020205020404" pitchFamily="49" charset="0"/>
              <a:cs typeface="Courier New" panose="02070309020205020404" pitchFamily="49" charset="0"/>
            </a:endParaRPr>
          </a:p>
          <a:p>
            <a:endParaRPr lang="es-MX" sz="1200" dirty="0"/>
          </a:p>
        </p:txBody>
      </p:sp>
      <p:grpSp>
        <p:nvGrpSpPr>
          <p:cNvPr id="7" name="Grupo 6">
            <a:extLst>
              <a:ext uri="{FF2B5EF4-FFF2-40B4-BE49-F238E27FC236}">
                <a16:creationId xmlns:a16="http://schemas.microsoft.com/office/drawing/2014/main" id="{98CD81E4-AFED-0D21-D5A4-C4EECE9CD017}"/>
              </a:ext>
            </a:extLst>
          </p:cNvPr>
          <p:cNvGrpSpPr/>
          <p:nvPr/>
        </p:nvGrpSpPr>
        <p:grpSpPr>
          <a:xfrm>
            <a:off x="7868771" y="5409697"/>
            <a:ext cx="420703" cy="422598"/>
            <a:chOff x="3757246" y="3935456"/>
            <a:chExt cx="420703" cy="422598"/>
          </a:xfrm>
        </p:grpSpPr>
        <p:cxnSp>
          <p:nvCxnSpPr>
            <p:cNvPr id="8" name="Conector recto 7">
              <a:extLst>
                <a:ext uri="{FF2B5EF4-FFF2-40B4-BE49-F238E27FC236}">
                  <a16:creationId xmlns:a16="http://schemas.microsoft.com/office/drawing/2014/main" id="{3147DC46-0ECE-ECAF-57A1-ED97E792DAC7}"/>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FF4DE1CD-74CA-5CC9-5CDB-642CB24DB32C}"/>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F53D6BEF-07E6-476E-5F3C-F8A88CC5B654}"/>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F29F8778-CE41-A5D5-341E-DFAA5909DFC4}"/>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F6AD6850-3A93-56C4-86FC-62F81DC4725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3" name="Imagen 12">
            <a:extLst>
              <a:ext uri="{FF2B5EF4-FFF2-40B4-BE49-F238E27FC236}">
                <a16:creationId xmlns:a16="http://schemas.microsoft.com/office/drawing/2014/main" id="{D3BA5F3C-A9F9-1283-0F38-D371B2D660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64" y="1763614"/>
            <a:ext cx="506186" cy="506186"/>
          </a:xfrm>
          <a:prstGeom prst="rect">
            <a:avLst/>
          </a:prstGeom>
        </p:spPr>
      </p:pic>
    </p:spTree>
    <p:extLst>
      <p:ext uri="{BB962C8B-B14F-4D97-AF65-F5344CB8AC3E}">
        <p14:creationId xmlns:p14="http://schemas.microsoft.com/office/powerpoint/2010/main" val="3294539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D339B3-3A54-A912-278B-C713311C902A}"/>
              </a:ext>
            </a:extLst>
          </p:cNvPr>
          <p:cNvSpPr>
            <a:spLocks noGrp="1"/>
          </p:cNvSpPr>
          <p:nvPr>
            <p:ph type="title"/>
          </p:nvPr>
        </p:nvSpPr>
        <p:spPr/>
        <p:txBody>
          <a:bodyPr/>
          <a:lstStyle/>
          <a:p>
            <a:r>
              <a:rPr lang="es-MX" dirty="0"/>
              <a:t>Revisión de la literatura</a:t>
            </a:r>
            <a:br>
              <a:rPr lang="es-MX" dirty="0"/>
            </a:br>
            <a:r>
              <a:rPr lang="es-MX" sz="3200" b="1" dirty="0">
                <a:solidFill>
                  <a:srgbClr val="0000FF"/>
                </a:solidFill>
              </a:rPr>
              <a:t>(</a:t>
            </a:r>
            <a:r>
              <a:rPr lang="es-MX" sz="3200" b="1" dirty="0" err="1">
                <a:solidFill>
                  <a:srgbClr val="0000FF"/>
                </a:solidFill>
              </a:rPr>
              <a:t>prompt</a:t>
            </a:r>
            <a:r>
              <a:rPr lang="es-MX" sz="3200" b="1" dirty="0">
                <a:solidFill>
                  <a:srgbClr val="0000FF"/>
                </a:solidFill>
              </a:rPr>
              <a:t> refinado)</a:t>
            </a:r>
            <a:endParaRPr lang="es-MX" b="1" dirty="0">
              <a:solidFill>
                <a:srgbClr val="0000FF"/>
              </a:solidFill>
            </a:endParaRPr>
          </a:p>
        </p:txBody>
      </p:sp>
      <p:sp>
        <p:nvSpPr>
          <p:cNvPr id="4" name="CuadroTexto 3">
            <a:extLst>
              <a:ext uri="{FF2B5EF4-FFF2-40B4-BE49-F238E27FC236}">
                <a16:creationId xmlns:a16="http://schemas.microsoft.com/office/drawing/2014/main" id="{329FC10F-5BD2-B6BF-8F81-5AA5C112E589}"/>
              </a:ext>
            </a:extLst>
          </p:cNvPr>
          <p:cNvSpPr txBox="1"/>
          <p:nvPr/>
        </p:nvSpPr>
        <p:spPr>
          <a:xfrm>
            <a:off x="1023256" y="1954114"/>
            <a:ext cx="7821386" cy="40934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s-MX" sz="2000" dirty="0">
                <a:latin typeface="Courier New" panose="02070309020205020404" pitchFamily="49" charset="0"/>
                <a:cs typeface="Courier New" panose="02070309020205020404" pitchFamily="49" charset="0"/>
              </a:rPr>
              <a:t>Genere una lista de 5 artículos relevantes sobre la </a:t>
            </a:r>
            <a:r>
              <a:rPr lang="es-MX" sz="20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aplicación de la IA </a:t>
            </a:r>
            <a:r>
              <a:rPr lang="es-MX" sz="2000" dirty="0">
                <a:latin typeface="Courier New" panose="02070309020205020404" pitchFamily="49" charset="0"/>
                <a:cs typeface="Courier New" panose="02070309020205020404" pitchFamily="49" charset="0"/>
              </a:rPr>
              <a:t>en la detección de caries en niños en edad escolar de 6 a 12 años. Incluya en su búsqueda artículos de la base de datos de Web </a:t>
            </a:r>
            <a:r>
              <a:rPr lang="es-MX" sz="2000" dirty="0" err="1">
                <a:latin typeface="Courier New" panose="02070309020205020404" pitchFamily="49" charset="0"/>
                <a:cs typeface="Courier New" panose="02070309020205020404" pitchFamily="49" charset="0"/>
              </a:rPr>
              <a:t>of</a:t>
            </a:r>
            <a:r>
              <a:rPr lang="es-MX" sz="2000" dirty="0">
                <a:latin typeface="Courier New" panose="02070309020205020404" pitchFamily="49" charset="0"/>
                <a:cs typeface="Courier New" panose="02070309020205020404" pitchFamily="49" charset="0"/>
              </a:rPr>
              <a:t> </a:t>
            </a:r>
            <a:r>
              <a:rPr lang="es-MX" sz="2000" dirty="0" err="1">
                <a:latin typeface="Courier New" panose="02070309020205020404" pitchFamily="49" charset="0"/>
                <a:cs typeface="Courier New" panose="02070309020205020404" pitchFamily="49" charset="0"/>
              </a:rPr>
              <a:t>science</a:t>
            </a:r>
            <a:r>
              <a:rPr lang="es-MX" sz="2000" dirty="0">
                <a:latin typeface="Courier New" panose="02070309020205020404" pitchFamily="49" charset="0"/>
                <a:cs typeface="Courier New" panose="02070309020205020404" pitchFamily="49" charset="0"/>
              </a:rPr>
              <a:t>. Clasifique los artículos por el tipo de estudio (por ejemplo, ensayo clínico, revisión sistemática, estudio observacional, etc.) y por la calidad metodológica del estudio (por ejemplo, bajo riesgo de sesgo, alto riesgo de sesgo, etc.). Incluya un resumen de cada artículo que destaque los objetivos del estudio, la metodología utilizada y los resultados principales. Usa el estilo IEEE e incluye DOI.</a:t>
            </a:r>
          </a:p>
        </p:txBody>
      </p:sp>
      <p:pic>
        <p:nvPicPr>
          <p:cNvPr id="7" name="Imagen 6">
            <a:extLst>
              <a:ext uri="{FF2B5EF4-FFF2-40B4-BE49-F238E27FC236}">
                <a16:creationId xmlns:a16="http://schemas.microsoft.com/office/drawing/2014/main" id="{064D30D6-2AD2-04C0-53E7-2809FE1EA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15" y="1954114"/>
            <a:ext cx="506186" cy="506186"/>
          </a:xfrm>
          <a:prstGeom prst="rect">
            <a:avLst/>
          </a:prstGeom>
        </p:spPr>
      </p:pic>
      <p:grpSp>
        <p:nvGrpSpPr>
          <p:cNvPr id="8" name="Grupo 7">
            <a:extLst>
              <a:ext uri="{FF2B5EF4-FFF2-40B4-BE49-F238E27FC236}">
                <a16:creationId xmlns:a16="http://schemas.microsoft.com/office/drawing/2014/main" id="{11338758-D953-D6A3-0216-E476A33F385B}"/>
              </a:ext>
            </a:extLst>
          </p:cNvPr>
          <p:cNvGrpSpPr/>
          <p:nvPr/>
        </p:nvGrpSpPr>
        <p:grpSpPr>
          <a:xfrm>
            <a:off x="8222556" y="5502225"/>
            <a:ext cx="420703" cy="422598"/>
            <a:chOff x="3757246" y="3935456"/>
            <a:chExt cx="420703" cy="422598"/>
          </a:xfrm>
        </p:grpSpPr>
        <p:cxnSp>
          <p:nvCxnSpPr>
            <p:cNvPr id="9" name="Conector recto 8">
              <a:extLst>
                <a:ext uri="{FF2B5EF4-FFF2-40B4-BE49-F238E27FC236}">
                  <a16:creationId xmlns:a16="http://schemas.microsoft.com/office/drawing/2014/main" id="{ADCF0315-7F39-8FE6-0FAD-C506F0B8534A}"/>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E2875261-558B-1B41-E6AF-D794136B9CF4}"/>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ector recto 10">
              <a:extLst>
                <a:ext uri="{FF2B5EF4-FFF2-40B4-BE49-F238E27FC236}">
                  <a16:creationId xmlns:a16="http://schemas.microsoft.com/office/drawing/2014/main" id="{7AE833AD-007B-C91F-C076-24C0BDB4E802}"/>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12" name="Conector recto 11">
              <a:extLst>
                <a:ext uri="{FF2B5EF4-FFF2-40B4-BE49-F238E27FC236}">
                  <a16:creationId xmlns:a16="http://schemas.microsoft.com/office/drawing/2014/main" id="{423C90F2-DECE-39EA-9288-FB147C834DD3}"/>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61EF0E30-F8C9-39BD-E49E-EBBC2280F7C4}"/>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211393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4A6D7F-4308-4A36-7C6E-9544C4950E9D}"/>
              </a:ext>
            </a:extLst>
          </p:cNvPr>
          <p:cNvSpPr>
            <a:spLocks noGrp="1"/>
          </p:cNvSpPr>
          <p:nvPr>
            <p:ph type="title"/>
          </p:nvPr>
        </p:nvSpPr>
        <p:spPr/>
        <p:txBody>
          <a:bodyPr/>
          <a:lstStyle/>
          <a:p>
            <a:r>
              <a:rPr lang="es-MX" dirty="0"/>
              <a:t>Verificando las respuestas…</a:t>
            </a:r>
          </a:p>
        </p:txBody>
      </p:sp>
      <p:sp>
        <p:nvSpPr>
          <p:cNvPr id="3" name="Marcador de contenido 2">
            <a:extLst>
              <a:ext uri="{FF2B5EF4-FFF2-40B4-BE49-F238E27FC236}">
                <a16:creationId xmlns:a16="http://schemas.microsoft.com/office/drawing/2014/main" id="{31B0B107-5646-F9E4-36DD-DF1C1D6AA365}"/>
              </a:ext>
            </a:extLst>
          </p:cNvPr>
          <p:cNvSpPr>
            <a:spLocks noGrp="1"/>
          </p:cNvSpPr>
          <p:nvPr>
            <p:ph idx="1"/>
          </p:nvPr>
        </p:nvSpPr>
        <p:spPr>
          <a:xfrm>
            <a:off x="628650" y="1825625"/>
            <a:ext cx="7886700" cy="1804761"/>
          </a:xfrm>
        </p:spPr>
        <p:txBody>
          <a:bodyPr/>
          <a:lstStyle/>
          <a:p>
            <a:r>
              <a:rPr lang="es-MX" dirty="0"/>
              <a:t>Usar los </a:t>
            </a:r>
            <a:r>
              <a:rPr lang="es-MX" dirty="0" err="1"/>
              <a:t>plugines</a:t>
            </a:r>
            <a:r>
              <a:rPr lang="es-MX" dirty="0"/>
              <a:t> para Chrome:</a:t>
            </a:r>
          </a:p>
          <a:p>
            <a:pPr lvl="1"/>
            <a:r>
              <a:rPr lang="es-MX" b="0" i="0" dirty="0">
                <a:solidFill>
                  <a:srgbClr val="202124"/>
                </a:solidFill>
                <a:effectLst/>
                <a:latin typeface="Google Sans"/>
              </a:rPr>
              <a:t>Botón de Google Académico</a:t>
            </a:r>
            <a:endParaRPr lang="es-MX" dirty="0">
              <a:solidFill>
                <a:srgbClr val="202124"/>
              </a:solidFill>
              <a:latin typeface="Google Sans"/>
            </a:endParaRPr>
          </a:p>
          <a:p>
            <a:pPr lvl="1"/>
            <a:r>
              <a:rPr lang="es-MX" b="0" i="0" dirty="0">
                <a:solidFill>
                  <a:srgbClr val="202124"/>
                </a:solidFill>
                <a:effectLst/>
                <a:latin typeface="Google Sans"/>
              </a:rPr>
              <a:t>DOI Resolver</a:t>
            </a:r>
          </a:p>
          <a:p>
            <a:pPr lvl="1"/>
            <a:r>
              <a:rPr lang="es-MX" b="0" i="0" dirty="0">
                <a:solidFill>
                  <a:srgbClr val="202124"/>
                </a:solidFill>
                <a:effectLst/>
                <a:latin typeface="Google Sans"/>
              </a:rPr>
              <a:t>Word </a:t>
            </a:r>
            <a:r>
              <a:rPr lang="es-MX" b="0" i="0" dirty="0" err="1">
                <a:solidFill>
                  <a:srgbClr val="202124"/>
                </a:solidFill>
                <a:effectLst/>
                <a:latin typeface="Google Sans"/>
              </a:rPr>
              <a:t>Counter</a:t>
            </a:r>
            <a:r>
              <a:rPr lang="es-MX" b="0" i="0" dirty="0">
                <a:solidFill>
                  <a:srgbClr val="202124"/>
                </a:solidFill>
                <a:effectLst/>
                <a:latin typeface="Google Sans"/>
              </a:rPr>
              <a:t> Plus</a:t>
            </a:r>
          </a:p>
          <a:p>
            <a:endParaRPr lang="es-MX" dirty="0"/>
          </a:p>
          <a:p>
            <a:endParaRPr lang="es-MX" dirty="0"/>
          </a:p>
        </p:txBody>
      </p:sp>
      <p:pic>
        <p:nvPicPr>
          <p:cNvPr id="8194" name="Picture 2">
            <a:hlinkClick r:id="rId2"/>
            <a:extLst>
              <a:ext uri="{FF2B5EF4-FFF2-40B4-BE49-F238E27FC236}">
                <a16:creationId xmlns:a16="http://schemas.microsoft.com/office/drawing/2014/main" id="{91B615AE-362C-C7CE-E0F2-8F2884BBF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9556" y="1616528"/>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hlinkClick r:id="rId4"/>
            <a:extLst>
              <a:ext uri="{FF2B5EF4-FFF2-40B4-BE49-F238E27FC236}">
                <a16:creationId xmlns:a16="http://schemas.microsoft.com/office/drawing/2014/main" id="{3D58AB5F-9CAF-7063-6B9B-46AFBF774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8756" y="254612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0CCFC256-30C7-3BBB-B945-BB46F6F5C8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4758" y="3477530"/>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85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5387D0-F8D1-569A-8C3B-179CE8587FFE}"/>
              </a:ext>
            </a:extLst>
          </p:cNvPr>
          <p:cNvSpPr>
            <a:spLocks noGrp="1"/>
          </p:cNvSpPr>
          <p:nvPr>
            <p:ph type="title"/>
          </p:nvPr>
        </p:nvSpPr>
        <p:spPr/>
        <p:txBody>
          <a:bodyPr/>
          <a:lstStyle/>
          <a:p>
            <a:r>
              <a:rPr lang="es-MX" dirty="0"/>
              <a:t>Resultado: </a:t>
            </a:r>
            <a:r>
              <a:rPr lang="es-MX" b="1" dirty="0">
                <a:solidFill>
                  <a:srgbClr val="FF0000"/>
                </a:solidFill>
                <a:effectLst>
                  <a:outerShdw blurRad="38100" dist="38100" dir="2700000" algn="tl">
                    <a:srgbClr val="000000">
                      <a:alpha val="43137"/>
                    </a:srgbClr>
                  </a:outerShdw>
                </a:effectLst>
              </a:rPr>
              <a:t>referencias falsas!!!</a:t>
            </a:r>
          </a:p>
        </p:txBody>
      </p:sp>
      <p:pic>
        <p:nvPicPr>
          <p:cNvPr id="11" name="Imagen 10">
            <a:extLst>
              <a:ext uri="{FF2B5EF4-FFF2-40B4-BE49-F238E27FC236}">
                <a16:creationId xmlns:a16="http://schemas.microsoft.com/office/drawing/2014/main" id="{48622361-B7BA-5725-B1D6-7E620DA0826A}"/>
              </a:ext>
            </a:extLst>
          </p:cNvPr>
          <p:cNvPicPr>
            <a:picLocks noChangeAspect="1"/>
          </p:cNvPicPr>
          <p:nvPr/>
        </p:nvPicPr>
        <p:blipFill>
          <a:blip r:embed="rId2"/>
          <a:stretch>
            <a:fillRect/>
          </a:stretch>
        </p:blipFill>
        <p:spPr>
          <a:xfrm>
            <a:off x="212271" y="1631058"/>
            <a:ext cx="9144000" cy="3595884"/>
          </a:xfrm>
          <a:prstGeom prst="rect">
            <a:avLst/>
          </a:prstGeom>
        </p:spPr>
      </p:pic>
      <p:pic>
        <p:nvPicPr>
          <p:cNvPr id="7" name="Imagen 6">
            <a:extLst>
              <a:ext uri="{FF2B5EF4-FFF2-40B4-BE49-F238E27FC236}">
                <a16:creationId xmlns:a16="http://schemas.microsoft.com/office/drawing/2014/main" id="{75D210CF-EB18-76D9-5ED6-FAB5ECB51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041967">
            <a:off x="5442856" y="1690689"/>
            <a:ext cx="2648997" cy="2226129"/>
          </a:xfrm>
          <a:prstGeom prst="rect">
            <a:avLst/>
          </a:prstGeom>
        </p:spPr>
      </p:pic>
      <p:pic>
        <p:nvPicPr>
          <p:cNvPr id="13" name="Imagen 12">
            <a:extLst>
              <a:ext uri="{FF2B5EF4-FFF2-40B4-BE49-F238E27FC236}">
                <a16:creationId xmlns:a16="http://schemas.microsoft.com/office/drawing/2014/main" id="{BDE3A72E-BD3F-C6CB-170E-1B2EADA9F8B2}"/>
              </a:ext>
            </a:extLst>
          </p:cNvPr>
          <p:cNvPicPr>
            <a:picLocks noChangeAspect="1"/>
          </p:cNvPicPr>
          <p:nvPr/>
        </p:nvPicPr>
        <p:blipFill>
          <a:blip r:embed="rId4"/>
          <a:stretch>
            <a:fillRect/>
          </a:stretch>
        </p:blipFill>
        <p:spPr>
          <a:xfrm>
            <a:off x="3243942" y="5111208"/>
            <a:ext cx="3684477" cy="1516100"/>
          </a:xfrm>
          <a:prstGeom prst="rect">
            <a:avLst/>
          </a:prstGeom>
        </p:spPr>
      </p:pic>
    </p:spTree>
    <p:extLst>
      <p:ext uri="{BB962C8B-B14F-4D97-AF65-F5344CB8AC3E}">
        <p14:creationId xmlns:p14="http://schemas.microsoft.com/office/powerpoint/2010/main" val="3432841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2FDCBE-2660-EBBF-54D1-A58BF979B7A4}"/>
              </a:ext>
            </a:extLst>
          </p:cNvPr>
          <p:cNvSpPr>
            <a:spLocks noGrp="1"/>
          </p:cNvSpPr>
          <p:nvPr>
            <p:ph type="title"/>
          </p:nvPr>
        </p:nvSpPr>
        <p:spPr/>
        <p:txBody>
          <a:bodyPr/>
          <a:lstStyle/>
          <a:p>
            <a:r>
              <a:rPr lang="es-MX" dirty="0"/>
              <a:t>Usando ChatGTP-4</a:t>
            </a:r>
          </a:p>
        </p:txBody>
      </p:sp>
      <p:sp>
        <p:nvSpPr>
          <p:cNvPr id="3" name="Marcador de contenido 2">
            <a:extLst>
              <a:ext uri="{FF2B5EF4-FFF2-40B4-BE49-F238E27FC236}">
                <a16:creationId xmlns:a16="http://schemas.microsoft.com/office/drawing/2014/main" id="{AEDB3A96-5C5B-1AF1-3C14-CDE8AC08FB21}"/>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92DBB6CB-F399-D81A-42F6-24BF5A2E53B7}"/>
              </a:ext>
            </a:extLst>
          </p:cNvPr>
          <p:cNvPicPr>
            <a:picLocks noChangeAspect="1"/>
          </p:cNvPicPr>
          <p:nvPr/>
        </p:nvPicPr>
        <p:blipFill>
          <a:blip r:embed="rId2"/>
          <a:stretch>
            <a:fillRect/>
          </a:stretch>
        </p:blipFill>
        <p:spPr>
          <a:xfrm>
            <a:off x="1013151" y="2804106"/>
            <a:ext cx="7117697" cy="1249788"/>
          </a:xfrm>
          <a:prstGeom prst="rect">
            <a:avLst/>
          </a:prstGeom>
        </p:spPr>
      </p:pic>
    </p:spTree>
    <p:extLst>
      <p:ext uri="{BB962C8B-B14F-4D97-AF65-F5344CB8AC3E}">
        <p14:creationId xmlns:p14="http://schemas.microsoft.com/office/powerpoint/2010/main" val="3547051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754BF-436A-2327-3EAC-5E7C7A971161}"/>
              </a:ext>
            </a:extLst>
          </p:cNvPr>
          <p:cNvSpPr>
            <a:spLocks noGrp="1"/>
          </p:cNvSpPr>
          <p:nvPr>
            <p:ph type="title"/>
          </p:nvPr>
        </p:nvSpPr>
        <p:spPr/>
        <p:txBody>
          <a:bodyPr/>
          <a:lstStyle/>
          <a:p>
            <a:r>
              <a:rPr lang="es-MX" dirty="0"/>
              <a:t>En resumen…</a:t>
            </a:r>
          </a:p>
        </p:txBody>
      </p:sp>
      <p:sp>
        <p:nvSpPr>
          <p:cNvPr id="3" name="Marcador de contenido 2">
            <a:extLst>
              <a:ext uri="{FF2B5EF4-FFF2-40B4-BE49-F238E27FC236}">
                <a16:creationId xmlns:a16="http://schemas.microsoft.com/office/drawing/2014/main" id="{CD536E4D-2657-B028-62A1-EE7D029B00D2}"/>
              </a:ext>
            </a:extLst>
          </p:cNvPr>
          <p:cNvSpPr>
            <a:spLocks noGrp="1"/>
          </p:cNvSpPr>
          <p:nvPr>
            <p:ph idx="1"/>
          </p:nvPr>
        </p:nvSpPr>
        <p:spPr/>
        <p:txBody>
          <a:bodyPr/>
          <a:lstStyle/>
          <a:p>
            <a:r>
              <a:rPr lang="es-MX" dirty="0"/>
              <a:t>ChatGTP es una </a:t>
            </a:r>
            <a:r>
              <a:rPr lang="es-MX" b="1" dirty="0"/>
              <a:t>AI generativa </a:t>
            </a:r>
            <a:r>
              <a:rPr lang="es-MX" dirty="0"/>
              <a:t>basada en texto con la capacidad de </a:t>
            </a:r>
            <a:r>
              <a:rPr lang="es-MX" b="1" dirty="0"/>
              <a:t>conversación</a:t>
            </a:r>
            <a:r>
              <a:rPr lang="es-MX" dirty="0"/>
              <a:t> (</a:t>
            </a:r>
            <a:r>
              <a:rPr lang="es-MX" dirty="0" err="1"/>
              <a:t>chatbot</a:t>
            </a:r>
            <a:r>
              <a:rPr lang="es-MX" dirty="0"/>
              <a:t>) que permite generar </a:t>
            </a:r>
            <a:r>
              <a:rPr lang="es-MX" b="1" dirty="0"/>
              <a:t>respuestas relevantes y coherentes </a:t>
            </a:r>
            <a:r>
              <a:rPr lang="es-MX" dirty="0"/>
              <a:t>a una amplia variedad de temas</a:t>
            </a:r>
          </a:p>
        </p:txBody>
      </p:sp>
    </p:spTree>
    <p:extLst>
      <p:ext uri="{BB962C8B-B14F-4D97-AF65-F5344CB8AC3E}">
        <p14:creationId xmlns:p14="http://schemas.microsoft.com/office/powerpoint/2010/main" val="1156421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716EA-7F5C-31CF-234F-8A6834E4149F}"/>
              </a:ext>
            </a:extLst>
          </p:cNvPr>
          <p:cNvSpPr>
            <a:spLocks noGrp="1"/>
          </p:cNvSpPr>
          <p:nvPr>
            <p:ph type="title"/>
          </p:nvPr>
        </p:nvSpPr>
        <p:spPr/>
        <p:txBody>
          <a:bodyPr/>
          <a:lstStyle/>
          <a:p>
            <a:r>
              <a:rPr lang="es-MX" dirty="0"/>
              <a:t>Moraleja:</a:t>
            </a:r>
          </a:p>
        </p:txBody>
      </p:sp>
      <p:sp>
        <p:nvSpPr>
          <p:cNvPr id="3" name="Marcador de contenido 2">
            <a:extLst>
              <a:ext uri="{FF2B5EF4-FFF2-40B4-BE49-F238E27FC236}">
                <a16:creationId xmlns:a16="http://schemas.microsoft.com/office/drawing/2014/main" id="{0AD9B019-9FDD-FF92-EBBA-D22FE9546A42}"/>
              </a:ext>
            </a:extLst>
          </p:cNvPr>
          <p:cNvSpPr>
            <a:spLocks noGrp="1"/>
          </p:cNvSpPr>
          <p:nvPr>
            <p:ph idx="1"/>
          </p:nvPr>
        </p:nvSpPr>
        <p:spPr/>
        <p:txBody>
          <a:bodyPr/>
          <a:lstStyle/>
          <a:p>
            <a:r>
              <a:rPr lang="es-MX" dirty="0"/>
              <a:t>No usar ChatGPT para referenciar. Crea citas falsas de artículos que ni siquiera existen</a:t>
            </a:r>
          </a:p>
        </p:txBody>
      </p:sp>
    </p:spTree>
    <p:extLst>
      <p:ext uri="{BB962C8B-B14F-4D97-AF65-F5344CB8AC3E}">
        <p14:creationId xmlns:p14="http://schemas.microsoft.com/office/powerpoint/2010/main" val="6478449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Semantic Scholar | AI-Powered Research Tool">
            <a:hlinkClick r:id="rId2"/>
            <a:extLst>
              <a:ext uri="{FF2B5EF4-FFF2-40B4-BE49-F238E27FC236}">
                <a16:creationId xmlns:a16="http://schemas.microsoft.com/office/drawing/2014/main" id="{21BAD041-6980-17DB-90B1-89E0EBCA98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72" t="11131" r="12346" b="12029"/>
          <a:stretch/>
        </p:blipFill>
        <p:spPr bwMode="auto">
          <a:xfrm>
            <a:off x="4626159" y="4040421"/>
            <a:ext cx="4376058" cy="232954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E25CC5D-96C9-D4A0-4C73-81E8B37FE18E}"/>
              </a:ext>
            </a:extLst>
          </p:cNvPr>
          <p:cNvSpPr>
            <a:spLocks noGrp="1"/>
          </p:cNvSpPr>
          <p:nvPr>
            <p:ph type="title"/>
          </p:nvPr>
        </p:nvSpPr>
        <p:spPr/>
        <p:txBody>
          <a:bodyPr>
            <a:normAutofit fontScale="90000"/>
          </a:bodyPr>
          <a:lstStyle/>
          <a:p>
            <a:r>
              <a:rPr lang="es-MX" dirty="0"/>
              <a:t>WebChatGpt + SEMANTIC SCHOLAR para referencias actualizadas</a:t>
            </a:r>
          </a:p>
        </p:txBody>
      </p:sp>
      <p:pic>
        <p:nvPicPr>
          <p:cNvPr id="5" name="Imagen 4">
            <a:hlinkClick r:id="rId4"/>
            <a:extLst>
              <a:ext uri="{FF2B5EF4-FFF2-40B4-BE49-F238E27FC236}">
                <a16:creationId xmlns:a16="http://schemas.microsoft.com/office/drawing/2014/main" id="{13ADFF21-FB0E-427A-17B1-B4FC6AD05044}"/>
              </a:ext>
            </a:extLst>
          </p:cNvPr>
          <p:cNvPicPr>
            <a:picLocks noChangeAspect="1"/>
          </p:cNvPicPr>
          <p:nvPr/>
        </p:nvPicPr>
        <p:blipFill>
          <a:blip r:embed="rId5"/>
          <a:stretch>
            <a:fillRect/>
          </a:stretch>
        </p:blipFill>
        <p:spPr>
          <a:xfrm>
            <a:off x="536121" y="2817579"/>
            <a:ext cx="4993821" cy="2817971"/>
          </a:xfrm>
          <a:prstGeom prst="rect">
            <a:avLst/>
          </a:prstGeom>
        </p:spPr>
      </p:pic>
      <p:pic>
        <p:nvPicPr>
          <p:cNvPr id="7" name="Imagen 6">
            <a:extLst>
              <a:ext uri="{FF2B5EF4-FFF2-40B4-BE49-F238E27FC236}">
                <a16:creationId xmlns:a16="http://schemas.microsoft.com/office/drawing/2014/main" id="{3951003B-F076-2F7C-D42E-D22730364770}"/>
              </a:ext>
            </a:extLst>
          </p:cNvPr>
          <p:cNvPicPr>
            <a:picLocks noChangeAspect="1"/>
          </p:cNvPicPr>
          <p:nvPr/>
        </p:nvPicPr>
        <p:blipFill rotWithShape="1">
          <a:blip r:embed="rId6"/>
          <a:srcRect l="11492"/>
          <a:stretch/>
        </p:blipFill>
        <p:spPr>
          <a:xfrm>
            <a:off x="1736540" y="2194390"/>
            <a:ext cx="3374302" cy="623189"/>
          </a:xfrm>
          <a:prstGeom prst="rect">
            <a:avLst/>
          </a:prstGeom>
        </p:spPr>
      </p:pic>
      <p:pic>
        <p:nvPicPr>
          <p:cNvPr id="9" name="Imagen 8">
            <a:hlinkClick r:id="rId4"/>
            <a:extLst>
              <a:ext uri="{FF2B5EF4-FFF2-40B4-BE49-F238E27FC236}">
                <a16:creationId xmlns:a16="http://schemas.microsoft.com/office/drawing/2014/main" id="{6296F646-F204-53BD-9DF9-0AD296317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0871" y="1553040"/>
            <a:ext cx="1393371" cy="1393371"/>
          </a:xfrm>
          <a:prstGeom prst="rect">
            <a:avLst/>
          </a:prstGeom>
        </p:spPr>
      </p:pic>
    </p:spTree>
    <p:extLst>
      <p:ext uri="{BB962C8B-B14F-4D97-AF65-F5344CB8AC3E}">
        <p14:creationId xmlns:p14="http://schemas.microsoft.com/office/powerpoint/2010/main" val="1865667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F96A7-4A36-E3E7-92EC-5F2F99EF5CD6}"/>
              </a:ext>
            </a:extLst>
          </p:cNvPr>
          <p:cNvSpPr>
            <a:spLocks noGrp="1"/>
          </p:cNvSpPr>
          <p:nvPr>
            <p:ph type="title"/>
          </p:nvPr>
        </p:nvSpPr>
        <p:spPr/>
        <p:txBody>
          <a:bodyPr>
            <a:normAutofit fontScale="90000"/>
          </a:bodyPr>
          <a:lstStyle/>
          <a:p>
            <a:r>
              <a:rPr lang="es-MX" dirty="0"/>
              <a:t>WebChatGpt + SEMANTIC SCHOLAR para referencias actualizadas</a:t>
            </a:r>
          </a:p>
        </p:txBody>
      </p:sp>
      <p:sp>
        <p:nvSpPr>
          <p:cNvPr id="3" name="Marcador de contenido 2">
            <a:extLst>
              <a:ext uri="{FF2B5EF4-FFF2-40B4-BE49-F238E27FC236}">
                <a16:creationId xmlns:a16="http://schemas.microsoft.com/office/drawing/2014/main" id="{7170C5A6-326B-9827-7EBA-D49D593CF13E}"/>
              </a:ext>
            </a:extLst>
          </p:cNvPr>
          <p:cNvSpPr>
            <a:spLocks noGrp="1"/>
          </p:cNvSpPr>
          <p:nvPr>
            <p:ph idx="1"/>
          </p:nvPr>
        </p:nvSpPr>
        <p:spPr/>
        <p:txBody>
          <a:bodyPr/>
          <a:lstStyle/>
          <a:p>
            <a:endParaRPr lang="es-MX"/>
          </a:p>
        </p:txBody>
      </p:sp>
      <p:sp>
        <p:nvSpPr>
          <p:cNvPr id="4" name="CuadroTexto 3">
            <a:extLst>
              <a:ext uri="{FF2B5EF4-FFF2-40B4-BE49-F238E27FC236}">
                <a16:creationId xmlns:a16="http://schemas.microsoft.com/office/drawing/2014/main" id="{4C068BB0-4F85-F08B-6A05-04452E07B457}"/>
              </a:ext>
            </a:extLst>
          </p:cNvPr>
          <p:cNvSpPr txBox="1"/>
          <p:nvPr/>
        </p:nvSpPr>
        <p:spPr>
          <a:xfrm>
            <a:off x="762000" y="2487514"/>
            <a:ext cx="7930244" cy="707886"/>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76200">
              <a:schemeClr val="bg2">
                <a:lumMod val="90000"/>
                <a:alpha val="40000"/>
              </a:schemeClr>
            </a:glow>
            <a:outerShdw blurRad="25400" dist="317500" dir="1200000" sx="1000" sy="1000" algn="ctr" rotWithShape="0">
              <a:srgbClr val="000000">
                <a:alpha val="43137"/>
              </a:srgbClr>
            </a:outerShdw>
          </a:effectLst>
        </p:spPr>
        <p:txBody>
          <a:bodyPr wrap="square" rtlCol="0">
            <a:spAutoFit/>
          </a:bodyPr>
          <a:lstStyle/>
          <a:p>
            <a:r>
              <a:rPr lang="en-US" sz="2000" b="0" i="0" dirty="0">
                <a:solidFill>
                  <a:srgbClr val="343541"/>
                </a:solidFill>
                <a:effectLst/>
                <a:latin typeface="Courier New" panose="02070309020205020404" pitchFamily="49" charset="0"/>
                <a:cs typeface="Courier New" panose="02070309020205020404" pitchFamily="49" charset="0"/>
              </a:rPr>
              <a:t>/</a:t>
            </a:r>
            <a:r>
              <a:rPr lang="en-US" sz="2000" b="0" i="0" dirty="0" err="1">
                <a:solidFill>
                  <a:srgbClr val="343541"/>
                </a:solidFill>
                <a:effectLst/>
                <a:latin typeface="Courier New" panose="02070309020205020404" pitchFamily="49" charset="0"/>
                <a:cs typeface="Courier New" panose="02070309020205020404" pitchFamily="49" charset="0"/>
              </a:rPr>
              <a:t>site:www.semanticscholar.org</a:t>
            </a:r>
            <a:r>
              <a:rPr lang="en-US" sz="2000" b="0" i="0" dirty="0">
                <a:solidFill>
                  <a:srgbClr val="343541"/>
                </a:solidFill>
                <a:effectLst/>
                <a:latin typeface="Courier New" panose="02070309020205020404" pitchFamily="49" charset="0"/>
                <a:cs typeface="Courier New" panose="02070309020205020404" pitchFamily="49" charset="0"/>
              </a:rPr>
              <a:t> caries detection in children using artificial intelligence</a:t>
            </a:r>
            <a:endParaRPr lang="es-MX" sz="2000" dirty="0">
              <a:latin typeface="Courier New" panose="02070309020205020404" pitchFamily="49" charset="0"/>
              <a:cs typeface="Courier New" panose="02070309020205020404" pitchFamily="49" charset="0"/>
            </a:endParaRPr>
          </a:p>
        </p:txBody>
      </p:sp>
      <p:grpSp>
        <p:nvGrpSpPr>
          <p:cNvPr id="5" name="Grupo 4">
            <a:extLst>
              <a:ext uri="{FF2B5EF4-FFF2-40B4-BE49-F238E27FC236}">
                <a16:creationId xmlns:a16="http://schemas.microsoft.com/office/drawing/2014/main" id="{3F7FB379-E8DD-4495-A8E5-6E0B6DF154B9}"/>
              </a:ext>
            </a:extLst>
          </p:cNvPr>
          <p:cNvGrpSpPr/>
          <p:nvPr/>
        </p:nvGrpSpPr>
        <p:grpSpPr>
          <a:xfrm>
            <a:off x="8051104" y="2682825"/>
            <a:ext cx="420703" cy="422598"/>
            <a:chOff x="3757246" y="3935456"/>
            <a:chExt cx="420703" cy="422598"/>
          </a:xfrm>
        </p:grpSpPr>
        <p:cxnSp>
          <p:nvCxnSpPr>
            <p:cNvPr id="6" name="Conector recto 5">
              <a:extLst>
                <a:ext uri="{FF2B5EF4-FFF2-40B4-BE49-F238E27FC236}">
                  <a16:creationId xmlns:a16="http://schemas.microsoft.com/office/drawing/2014/main" id="{06AA067C-D340-B3F9-B3F6-016E23BA385C}"/>
                </a:ext>
              </a:extLst>
            </p:cNvPr>
            <p:cNvCxnSpPr>
              <a:cxnSpLocks/>
            </p:cNvCxnSpPr>
            <p:nvPr/>
          </p:nvCxnSpPr>
          <p:spPr>
            <a:xfrm flipV="1">
              <a:off x="3757246" y="3935456"/>
              <a:ext cx="420703" cy="193714"/>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Conector recto 6">
              <a:extLst>
                <a:ext uri="{FF2B5EF4-FFF2-40B4-BE49-F238E27FC236}">
                  <a16:creationId xmlns:a16="http://schemas.microsoft.com/office/drawing/2014/main" id="{E7E385B5-D11D-8866-D0B1-97C514F1F808}"/>
                </a:ext>
              </a:extLst>
            </p:cNvPr>
            <p:cNvCxnSpPr>
              <a:cxnSpLocks/>
            </p:cNvCxnSpPr>
            <p:nvPr/>
          </p:nvCxnSpPr>
          <p:spPr>
            <a:xfrm flipH="1">
              <a:off x="4076700" y="3935456"/>
              <a:ext cx="101249" cy="422598"/>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Conector recto 7">
              <a:extLst>
                <a:ext uri="{FF2B5EF4-FFF2-40B4-BE49-F238E27FC236}">
                  <a16:creationId xmlns:a16="http://schemas.microsoft.com/office/drawing/2014/main" id="{38CD2EF2-5285-4714-D30C-02E7CBC5ECCE}"/>
                </a:ext>
              </a:extLst>
            </p:cNvPr>
            <p:cNvCxnSpPr>
              <a:cxnSpLocks/>
            </p:cNvCxnSpPr>
            <p:nvPr/>
          </p:nvCxnSpPr>
          <p:spPr>
            <a:xfrm flipV="1">
              <a:off x="3967597" y="3935456"/>
              <a:ext cx="210352" cy="258475"/>
            </a:xfrm>
            <a:prstGeom prst="line">
              <a:avLst/>
            </a:prstGeom>
            <a:ln w="12700">
              <a:solidFill>
                <a:schemeClr val="dk1"/>
              </a:solidFill>
            </a:ln>
          </p:spPr>
          <p:style>
            <a:lnRef idx="1">
              <a:schemeClr val="dk1"/>
            </a:lnRef>
            <a:fillRef idx="0">
              <a:schemeClr val="dk1"/>
            </a:fillRef>
            <a:effectRef idx="0">
              <a:schemeClr val="dk1"/>
            </a:effectRef>
            <a:fontRef idx="minor">
              <a:schemeClr val="tx1"/>
            </a:fontRef>
          </p:style>
        </p:cxnSp>
        <p:cxnSp>
          <p:nvCxnSpPr>
            <p:cNvPr id="9" name="Conector recto 8">
              <a:extLst>
                <a:ext uri="{FF2B5EF4-FFF2-40B4-BE49-F238E27FC236}">
                  <a16:creationId xmlns:a16="http://schemas.microsoft.com/office/drawing/2014/main" id="{0195AC2C-5B71-C48F-0062-8A0C3CB51755}"/>
                </a:ext>
              </a:extLst>
            </p:cNvPr>
            <p:cNvCxnSpPr>
              <a:cxnSpLocks/>
            </p:cNvCxnSpPr>
            <p:nvPr/>
          </p:nvCxnSpPr>
          <p:spPr>
            <a:xfrm>
              <a:off x="3757246" y="4129170"/>
              <a:ext cx="210351" cy="64761"/>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Conector recto 9">
              <a:extLst>
                <a:ext uri="{FF2B5EF4-FFF2-40B4-BE49-F238E27FC236}">
                  <a16:creationId xmlns:a16="http://schemas.microsoft.com/office/drawing/2014/main" id="{D8ECDA25-CD01-4C28-7533-59848B1DD827}"/>
                </a:ext>
              </a:extLst>
            </p:cNvPr>
            <p:cNvCxnSpPr>
              <a:cxnSpLocks/>
            </p:cNvCxnSpPr>
            <p:nvPr/>
          </p:nvCxnSpPr>
          <p:spPr>
            <a:xfrm>
              <a:off x="3967597" y="4193931"/>
              <a:ext cx="109103" cy="164123"/>
            </a:xfrm>
            <a:prstGeom prst="line">
              <a:avLst/>
            </a:prstGeom>
            <a:ln w="12700"/>
          </p:spPr>
          <p:style>
            <a:lnRef idx="1">
              <a:schemeClr val="dk1"/>
            </a:lnRef>
            <a:fillRef idx="0">
              <a:schemeClr val="dk1"/>
            </a:fillRef>
            <a:effectRef idx="0">
              <a:schemeClr val="dk1"/>
            </a:effectRef>
            <a:fontRef idx="minor">
              <a:schemeClr val="tx1"/>
            </a:fontRef>
          </p:style>
        </p:cxnSp>
      </p:grpSp>
      <p:pic>
        <p:nvPicPr>
          <p:cNvPr id="11" name="Imagen 10">
            <a:extLst>
              <a:ext uri="{FF2B5EF4-FFF2-40B4-BE49-F238E27FC236}">
                <a16:creationId xmlns:a16="http://schemas.microsoft.com/office/drawing/2014/main" id="{0CCFD83E-8D23-37EA-AED0-E7469EC6E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77" y="2487514"/>
            <a:ext cx="506186" cy="506186"/>
          </a:xfrm>
          <a:prstGeom prst="rect">
            <a:avLst/>
          </a:prstGeom>
        </p:spPr>
      </p:pic>
    </p:spTree>
    <p:extLst>
      <p:ext uri="{BB962C8B-B14F-4D97-AF65-F5344CB8AC3E}">
        <p14:creationId xmlns:p14="http://schemas.microsoft.com/office/powerpoint/2010/main" val="721331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A59BA1-21AF-9B0B-015E-0C82EEC2171B}"/>
              </a:ext>
            </a:extLst>
          </p:cNvPr>
          <p:cNvSpPr>
            <a:spLocks noGrp="1"/>
          </p:cNvSpPr>
          <p:nvPr>
            <p:ph type="title"/>
          </p:nvPr>
        </p:nvSpPr>
        <p:spPr/>
        <p:txBody>
          <a:bodyPr/>
          <a:lstStyle/>
          <a:p>
            <a:r>
              <a:rPr lang="es-MX" dirty="0"/>
              <a:t>Chat </a:t>
            </a:r>
            <a:r>
              <a:rPr lang="es-MX" dirty="0" err="1"/>
              <a:t>with</a:t>
            </a:r>
            <a:r>
              <a:rPr lang="es-MX" dirty="0"/>
              <a:t> </a:t>
            </a:r>
            <a:r>
              <a:rPr lang="es-MX" dirty="0" err="1"/>
              <a:t>any</a:t>
            </a:r>
            <a:r>
              <a:rPr lang="es-MX" dirty="0"/>
              <a:t> PDF</a:t>
            </a:r>
          </a:p>
        </p:txBody>
      </p:sp>
      <p:sp>
        <p:nvSpPr>
          <p:cNvPr id="3" name="Marcador de contenido 2">
            <a:extLst>
              <a:ext uri="{FF2B5EF4-FFF2-40B4-BE49-F238E27FC236}">
                <a16:creationId xmlns:a16="http://schemas.microsoft.com/office/drawing/2014/main" id="{F26D7AF0-833A-2A2D-E20A-AEBA94335628}"/>
              </a:ext>
            </a:extLst>
          </p:cNvPr>
          <p:cNvSpPr>
            <a:spLocks noGrp="1"/>
          </p:cNvSpPr>
          <p:nvPr>
            <p:ph idx="1"/>
          </p:nvPr>
        </p:nvSpPr>
        <p:spPr/>
        <p:txBody>
          <a:bodyPr/>
          <a:lstStyle/>
          <a:p>
            <a:endParaRPr lang="es-MX" dirty="0"/>
          </a:p>
        </p:txBody>
      </p:sp>
      <p:pic>
        <p:nvPicPr>
          <p:cNvPr id="5" name="Imagen 4">
            <a:hlinkClick r:id="rId2"/>
            <a:extLst>
              <a:ext uri="{FF2B5EF4-FFF2-40B4-BE49-F238E27FC236}">
                <a16:creationId xmlns:a16="http://schemas.microsoft.com/office/drawing/2014/main" id="{F75CA191-4A17-1949-3214-399E86E50B29}"/>
              </a:ext>
            </a:extLst>
          </p:cNvPr>
          <p:cNvPicPr>
            <a:picLocks noChangeAspect="1"/>
          </p:cNvPicPr>
          <p:nvPr/>
        </p:nvPicPr>
        <p:blipFill>
          <a:blip r:embed="rId3"/>
          <a:stretch>
            <a:fillRect/>
          </a:stretch>
        </p:blipFill>
        <p:spPr>
          <a:xfrm>
            <a:off x="1106551" y="1690689"/>
            <a:ext cx="6785592" cy="4304639"/>
          </a:xfrm>
          <a:prstGeom prst="rect">
            <a:avLst/>
          </a:prstGeom>
        </p:spPr>
      </p:pic>
    </p:spTree>
    <p:extLst>
      <p:ext uri="{BB962C8B-B14F-4D97-AF65-F5344CB8AC3E}">
        <p14:creationId xmlns:p14="http://schemas.microsoft.com/office/powerpoint/2010/main" val="970855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FAE3D1-3207-0877-62A9-2CB3DCCFD4F9}"/>
              </a:ext>
            </a:extLst>
          </p:cNvPr>
          <p:cNvSpPr>
            <a:spLocks noGrp="1"/>
          </p:cNvSpPr>
          <p:nvPr>
            <p:ph type="title"/>
          </p:nvPr>
        </p:nvSpPr>
        <p:spPr/>
        <p:txBody>
          <a:bodyPr/>
          <a:lstStyle/>
          <a:p>
            <a:r>
              <a:rPr lang="es-MX" dirty="0"/>
              <a:t>Otras herramientas (</a:t>
            </a:r>
            <a:r>
              <a:rPr lang="es-MX" dirty="0" err="1"/>
              <a:t>plugins</a:t>
            </a:r>
            <a:r>
              <a:rPr lang="es-MX" dirty="0"/>
              <a:t>)</a:t>
            </a:r>
          </a:p>
        </p:txBody>
      </p:sp>
      <p:pic>
        <p:nvPicPr>
          <p:cNvPr id="6" name="Imagen 5">
            <a:extLst>
              <a:ext uri="{FF2B5EF4-FFF2-40B4-BE49-F238E27FC236}">
                <a16:creationId xmlns:a16="http://schemas.microsoft.com/office/drawing/2014/main" id="{FE63E1AA-E51B-866B-F03E-3CBE3F45ABEF}"/>
              </a:ext>
            </a:extLst>
          </p:cNvPr>
          <p:cNvPicPr>
            <a:picLocks noChangeAspect="1"/>
          </p:cNvPicPr>
          <p:nvPr/>
        </p:nvPicPr>
        <p:blipFill>
          <a:blip r:embed="rId2"/>
          <a:stretch>
            <a:fillRect/>
          </a:stretch>
        </p:blipFill>
        <p:spPr>
          <a:xfrm>
            <a:off x="841861" y="1990421"/>
            <a:ext cx="3421677" cy="754445"/>
          </a:xfrm>
          <a:prstGeom prst="rect">
            <a:avLst/>
          </a:prstGeom>
        </p:spPr>
      </p:pic>
      <p:pic>
        <p:nvPicPr>
          <p:cNvPr id="10" name="Imagen 9">
            <a:extLst>
              <a:ext uri="{FF2B5EF4-FFF2-40B4-BE49-F238E27FC236}">
                <a16:creationId xmlns:a16="http://schemas.microsoft.com/office/drawing/2014/main" id="{2EF5109E-4943-63C9-C2B2-279DF09D39BC}"/>
              </a:ext>
            </a:extLst>
          </p:cNvPr>
          <p:cNvPicPr>
            <a:picLocks noChangeAspect="1"/>
          </p:cNvPicPr>
          <p:nvPr/>
        </p:nvPicPr>
        <p:blipFill>
          <a:blip r:embed="rId3"/>
          <a:stretch>
            <a:fillRect/>
          </a:stretch>
        </p:blipFill>
        <p:spPr>
          <a:xfrm>
            <a:off x="4125001" y="1948506"/>
            <a:ext cx="3223539" cy="838273"/>
          </a:xfrm>
          <a:prstGeom prst="rect">
            <a:avLst/>
          </a:prstGeom>
        </p:spPr>
      </p:pic>
      <p:pic>
        <p:nvPicPr>
          <p:cNvPr id="14" name="Imagen 13">
            <a:extLst>
              <a:ext uri="{FF2B5EF4-FFF2-40B4-BE49-F238E27FC236}">
                <a16:creationId xmlns:a16="http://schemas.microsoft.com/office/drawing/2014/main" id="{CD1FF363-6D79-1F12-A5C9-400CF9C10155}"/>
              </a:ext>
            </a:extLst>
          </p:cNvPr>
          <p:cNvPicPr>
            <a:picLocks noChangeAspect="1"/>
          </p:cNvPicPr>
          <p:nvPr/>
        </p:nvPicPr>
        <p:blipFill>
          <a:blip r:embed="rId4"/>
          <a:stretch>
            <a:fillRect/>
          </a:stretch>
        </p:blipFill>
        <p:spPr>
          <a:xfrm>
            <a:off x="2861161" y="3009863"/>
            <a:ext cx="3421677" cy="838273"/>
          </a:xfrm>
          <a:prstGeom prst="rect">
            <a:avLst/>
          </a:prstGeom>
        </p:spPr>
      </p:pic>
    </p:spTree>
    <p:extLst>
      <p:ext uri="{BB962C8B-B14F-4D97-AF65-F5344CB8AC3E}">
        <p14:creationId xmlns:p14="http://schemas.microsoft.com/office/powerpoint/2010/main" val="3147289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65C595-4EF0-F73B-1B67-4324A8D00FB8}"/>
              </a:ext>
            </a:extLst>
          </p:cNvPr>
          <p:cNvSpPr>
            <a:spLocks noGrp="1"/>
          </p:cNvSpPr>
          <p:nvPr>
            <p:ph type="title"/>
          </p:nvPr>
        </p:nvSpPr>
        <p:spPr/>
        <p:txBody>
          <a:bodyPr/>
          <a:lstStyle/>
          <a:p>
            <a:r>
              <a:rPr lang="es-MX" dirty="0" err="1"/>
              <a:t>TexGTP</a:t>
            </a:r>
            <a:r>
              <a:rPr lang="es-MX" dirty="0"/>
              <a:t> = </a:t>
            </a:r>
            <a:r>
              <a:rPr lang="es-MX" dirty="0" err="1"/>
              <a:t>chatGPT</a:t>
            </a:r>
            <a:r>
              <a:rPr lang="es-MX" dirty="0"/>
              <a:t>+</a:t>
            </a:r>
          </a:p>
        </p:txBody>
      </p:sp>
      <p:sp>
        <p:nvSpPr>
          <p:cNvPr id="3" name="Marcador de contenido 2">
            <a:extLst>
              <a:ext uri="{FF2B5EF4-FFF2-40B4-BE49-F238E27FC236}">
                <a16:creationId xmlns:a16="http://schemas.microsoft.com/office/drawing/2014/main" id="{986FA637-E1ED-FDF5-16A6-51F333342B8E}"/>
              </a:ext>
            </a:extLst>
          </p:cNvPr>
          <p:cNvSpPr>
            <a:spLocks noGrp="1"/>
          </p:cNvSpPr>
          <p:nvPr>
            <p:ph idx="1"/>
          </p:nvPr>
        </p:nvSpPr>
        <p:spPr>
          <a:xfrm>
            <a:off x="628650" y="1825625"/>
            <a:ext cx="7886700" cy="2429285"/>
          </a:xfrm>
        </p:spPr>
        <p:txBody>
          <a:bodyPr/>
          <a:lstStyle/>
          <a:p>
            <a:r>
              <a:rPr lang="es-MX" dirty="0"/>
              <a:t>Una nueva herramienta que aprovecha la potencia de GPT-3 para a escribir en </a:t>
            </a:r>
            <a:r>
              <a:rPr lang="es-MX" dirty="0" err="1"/>
              <a:t>Overleaf</a:t>
            </a:r>
            <a:endParaRPr lang="es-MX" dirty="0"/>
          </a:p>
          <a:p>
            <a:r>
              <a:rPr lang="es-MX" dirty="0" err="1"/>
              <a:t>TexGPT</a:t>
            </a:r>
            <a:r>
              <a:rPr lang="es-MX" dirty="0"/>
              <a:t> combina modelos de </a:t>
            </a:r>
            <a:r>
              <a:rPr lang="es-MX" dirty="0" err="1"/>
              <a:t>OpenAI</a:t>
            </a:r>
            <a:r>
              <a:rPr lang="es-MX" dirty="0"/>
              <a:t> y </a:t>
            </a:r>
            <a:r>
              <a:rPr lang="es-MX" dirty="0" err="1"/>
              <a:t>Writefull</a:t>
            </a:r>
            <a:endParaRPr lang="es-MX" dirty="0"/>
          </a:p>
          <a:p>
            <a:r>
              <a:rPr lang="es-MX" dirty="0"/>
              <a:t>Se pondrá a disposición de todos los usuarios de </a:t>
            </a:r>
            <a:r>
              <a:rPr lang="es-MX" dirty="0" err="1"/>
              <a:t>Writefull</a:t>
            </a:r>
            <a:r>
              <a:rPr lang="es-MX" dirty="0"/>
              <a:t> para </a:t>
            </a:r>
            <a:r>
              <a:rPr lang="es-MX" dirty="0" err="1"/>
              <a:t>Overleaf</a:t>
            </a:r>
            <a:r>
              <a:rPr lang="es-MX" dirty="0"/>
              <a:t> en las próximas semanas</a:t>
            </a:r>
          </a:p>
        </p:txBody>
      </p:sp>
      <p:pic>
        <p:nvPicPr>
          <p:cNvPr id="5122" name="Picture 2" descr="overleaf wide colour light bg">
            <a:extLst>
              <a:ext uri="{FF2B5EF4-FFF2-40B4-BE49-F238E27FC236}">
                <a16:creationId xmlns:a16="http://schemas.microsoft.com/office/drawing/2014/main" id="{E92ADAC7-7357-B4DB-5812-4F86F4307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4452" y="469536"/>
            <a:ext cx="2477730" cy="82031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225B9A34-70AE-0AFB-1B95-9A9135C04E80}"/>
              </a:ext>
            </a:extLst>
          </p:cNvPr>
          <p:cNvPicPr>
            <a:picLocks noChangeAspect="1"/>
          </p:cNvPicPr>
          <p:nvPr/>
        </p:nvPicPr>
        <p:blipFill rotWithShape="1">
          <a:blip r:embed="rId4"/>
          <a:srcRect t="20738" b="20515"/>
          <a:stretch/>
        </p:blipFill>
        <p:spPr>
          <a:xfrm>
            <a:off x="795382" y="4599889"/>
            <a:ext cx="3366710" cy="1150376"/>
          </a:xfrm>
          <a:prstGeom prst="rect">
            <a:avLst/>
          </a:prstGeom>
        </p:spPr>
      </p:pic>
      <p:pic>
        <p:nvPicPr>
          <p:cNvPr id="5124" name="Picture 4" descr="Todo lo que sabemos sobre OpenAI, creador de ChatGPT">
            <a:extLst>
              <a:ext uri="{FF2B5EF4-FFF2-40B4-BE49-F238E27FC236}">
                <a16:creationId xmlns:a16="http://schemas.microsoft.com/office/drawing/2014/main" id="{D93D5711-778E-4534-DD51-58B1A76EB0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162" b="14054"/>
          <a:stretch/>
        </p:blipFill>
        <p:spPr bwMode="auto">
          <a:xfrm>
            <a:off x="4425438" y="4599889"/>
            <a:ext cx="2868560" cy="102984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8A788AF-BF4F-8B5E-428E-7841DA97EF7E}"/>
              </a:ext>
            </a:extLst>
          </p:cNvPr>
          <p:cNvSpPr txBox="1"/>
          <p:nvPr/>
        </p:nvSpPr>
        <p:spPr>
          <a:xfrm>
            <a:off x="685800" y="6308208"/>
            <a:ext cx="7362978" cy="369332"/>
          </a:xfrm>
          <a:prstGeom prst="rect">
            <a:avLst/>
          </a:prstGeom>
          <a:noFill/>
        </p:spPr>
        <p:txBody>
          <a:bodyPr wrap="none" rtlCol="0">
            <a:spAutoFit/>
          </a:bodyPr>
          <a:lstStyle/>
          <a:p>
            <a:r>
              <a:rPr lang="es-MX" dirty="0">
                <a:hlinkClick r:id="rId6"/>
              </a:rPr>
              <a:t>https://blog.writefull.com/texgpt-harness-the-power-of-chatgpt-in-overleaf/</a:t>
            </a:r>
            <a:r>
              <a:rPr lang="es-MX" dirty="0"/>
              <a:t> </a:t>
            </a:r>
          </a:p>
        </p:txBody>
      </p:sp>
    </p:spTree>
    <p:extLst>
      <p:ext uri="{BB962C8B-B14F-4D97-AF65-F5344CB8AC3E}">
        <p14:creationId xmlns:p14="http://schemas.microsoft.com/office/powerpoint/2010/main" val="366010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827179-074C-CF30-8F2B-9BF32D1381AD}"/>
              </a:ext>
            </a:extLst>
          </p:cNvPr>
          <p:cNvSpPr>
            <a:spLocks noGrp="1"/>
          </p:cNvSpPr>
          <p:nvPr>
            <p:ph type="title"/>
          </p:nvPr>
        </p:nvSpPr>
        <p:spPr>
          <a:xfrm>
            <a:off x="628650" y="365126"/>
            <a:ext cx="7886700" cy="756103"/>
          </a:xfrm>
        </p:spPr>
        <p:txBody>
          <a:bodyPr/>
          <a:lstStyle/>
          <a:p>
            <a:r>
              <a:rPr lang="es-MX" dirty="0"/>
              <a:t>Conclusiones finales</a:t>
            </a:r>
          </a:p>
        </p:txBody>
      </p:sp>
      <p:sp>
        <p:nvSpPr>
          <p:cNvPr id="3" name="Marcador de contenido 2">
            <a:extLst>
              <a:ext uri="{FF2B5EF4-FFF2-40B4-BE49-F238E27FC236}">
                <a16:creationId xmlns:a16="http://schemas.microsoft.com/office/drawing/2014/main" id="{F84323AA-D8E4-9D41-7ECB-1288C36D4AFB}"/>
              </a:ext>
            </a:extLst>
          </p:cNvPr>
          <p:cNvSpPr>
            <a:spLocks noGrp="1"/>
          </p:cNvSpPr>
          <p:nvPr>
            <p:ph idx="1"/>
          </p:nvPr>
        </p:nvSpPr>
        <p:spPr>
          <a:xfrm>
            <a:off x="628650" y="1279070"/>
            <a:ext cx="7886700" cy="5213803"/>
          </a:xfrm>
        </p:spPr>
        <p:txBody>
          <a:bodyPr>
            <a:normAutofit lnSpcReduction="10000"/>
          </a:bodyPr>
          <a:lstStyle/>
          <a:p>
            <a:r>
              <a:rPr lang="es-MX" sz="1800" b="1" dirty="0"/>
              <a:t>Resúmenes de textos</a:t>
            </a:r>
            <a:r>
              <a:rPr lang="es-MX" sz="1800" dirty="0"/>
              <a:t>: generar resúmenes concisos y coherentes de textos largos, facilitando la revisión rápida de contenido y ahorrando tiempo en la investigación</a:t>
            </a:r>
          </a:p>
          <a:p>
            <a:r>
              <a:rPr lang="es-MX" sz="1800" b="1" dirty="0"/>
              <a:t>Discusión de resultados</a:t>
            </a:r>
            <a:r>
              <a:rPr lang="es-MX" sz="1800" dirty="0"/>
              <a:t>: generar ideas y discusiones sobre resultados obtenidos en investigaciones, proporcionando una perspectiva diferente y estimulando el pensamiento crítico</a:t>
            </a:r>
          </a:p>
          <a:p>
            <a:r>
              <a:rPr lang="es-MX" sz="1800" b="1" dirty="0"/>
              <a:t>Aplicación en ciencia de datos</a:t>
            </a:r>
            <a:r>
              <a:rPr lang="es-MX" sz="1800" dirty="0"/>
              <a:t>: ofrecer consejos generales y orientación en la ciencia de datos, especialmente en la selección de variables, análisis de datos y la interpretación de métricas de rendimiento</a:t>
            </a:r>
          </a:p>
          <a:p>
            <a:r>
              <a:rPr lang="es-MX" sz="1800" b="1" dirty="0"/>
              <a:t>Problema de referencias falsas e inexistentes</a:t>
            </a:r>
            <a:r>
              <a:rPr lang="es-MX" sz="1800" dirty="0"/>
              <a:t>: es crucial verificar las referencias y fuentes proporcionadas.</a:t>
            </a:r>
          </a:p>
          <a:p>
            <a:r>
              <a:rPr lang="es-MX" sz="1800" b="1" dirty="0"/>
              <a:t>Colaboración entre investigadores y ChatGPT</a:t>
            </a:r>
            <a:r>
              <a:rPr lang="es-MX" sz="1800" dirty="0"/>
              <a:t>: El uso en la investigación debe ser complementario al trabajo de los investigadores humanos, aprovechando sus habilidades para sintetizar información, generar ideas y apoyar el proceso de investigación, pero sin reemplazar la experiencia y el conocimiento del investigador</a:t>
            </a:r>
          </a:p>
          <a:p>
            <a:r>
              <a:rPr lang="es-MX" sz="1800" b="1" dirty="0"/>
              <a:t>Validación y verificación</a:t>
            </a:r>
            <a:r>
              <a:rPr lang="es-MX" sz="1800" dirty="0"/>
              <a:t>: Siempre es importante validar y verificar la información proporcionada por ChatGPT con fuentes confiables y expertos en el tema, especialmente en contextos académicos y científicos</a:t>
            </a:r>
          </a:p>
        </p:txBody>
      </p:sp>
    </p:spTree>
    <p:extLst>
      <p:ext uri="{BB962C8B-B14F-4D97-AF65-F5344CB8AC3E}">
        <p14:creationId xmlns:p14="http://schemas.microsoft.com/office/powerpoint/2010/main" val="1803008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D769AB-451F-400A-71A9-6582B07DDFD7}"/>
              </a:ext>
            </a:extLst>
          </p:cNvPr>
          <p:cNvSpPr>
            <a:spLocks noGrp="1"/>
          </p:cNvSpPr>
          <p:nvPr>
            <p:ph type="title"/>
          </p:nvPr>
        </p:nvSpPr>
        <p:spPr/>
        <p:txBody>
          <a:bodyPr/>
          <a:lstStyle/>
          <a:p>
            <a:r>
              <a:rPr lang="es-MX" dirty="0"/>
              <a:t>No siempre hay respuestas fáciles</a:t>
            </a:r>
          </a:p>
        </p:txBody>
      </p:sp>
      <p:pic>
        <p:nvPicPr>
          <p:cNvPr id="10" name="Imagen 9">
            <a:extLst>
              <a:ext uri="{FF2B5EF4-FFF2-40B4-BE49-F238E27FC236}">
                <a16:creationId xmlns:a16="http://schemas.microsoft.com/office/drawing/2014/main" id="{F22DA7AE-6138-CDB6-5F64-C0939CFC2466}"/>
              </a:ext>
            </a:extLst>
          </p:cNvPr>
          <p:cNvPicPr>
            <a:picLocks noChangeAspect="1"/>
          </p:cNvPicPr>
          <p:nvPr/>
        </p:nvPicPr>
        <p:blipFill>
          <a:blip r:embed="rId3"/>
          <a:stretch>
            <a:fillRect/>
          </a:stretch>
        </p:blipFill>
        <p:spPr>
          <a:xfrm>
            <a:off x="999687" y="1860283"/>
            <a:ext cx="6858099" cy="2945760"/>
          </a:xfrm>
          <a:prstGeom prst="rect">
            <a:avLst/>
          </a:prstGeom>
        </p:spPr>
      </p:pic>
      <p:sp>
        <p:nvSpPr>
          <p:cNvPr id="8" name="Bocadillo: ovalado 7">
            <a:extLst>
              <a:ext uri="{FF2B5EF4-FFF2-40B4-BE49-F238E27FC236}">
                <a16:creationId xmlns:a16="http://schemas.microsoft.com/office/drawing/2014/main" id="{2DD41E95-E353-A910-65D9-D35449F98B2A}"/>
              </a:ext>
            </a:extLst>
          </p:cNvPr>
          <p:cNvSpPr/>
          <p:nvPr/>
        </p:nvSpPr>
        <p:spPr>
          <a:xfrm>
            <a:off x="7369629" y="4735287"/>
            <a:ext cx="1393371" cy="636814"/>
          </a:xfrm>
          <a:prstGeom prst="wedgeEllipseCallout">
            <a:avLst>
              <a:gd name="adj1" fmla="val 70964"/>
              <a:gd name="adj2" fmla="val 8386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solidFill>
                  <a:schemeClr val="tx1"/>
                </a:solidFill>
              </a:rPr>
              <a:t>Todo yo</a:t>
            </a:r>
          </a:p>
          <a:p>
            <a:pPr algn="ctr"/>
            <a:r>
              <a:rPr lang="es-MX" dirty="0">
                <a:solidFill>
                  <a:schemeClr val="tx1"/>
                </a:solidFill>
              </a:rPr>
              <a:t>Todo yo</a:t>
            </a:r>
          </a:p>
        </p:txBody>
      </p:sp>
    </p:spTree>
    <p:extLst>
      <p:ext uri="{BB962C8B-B14F-4D97-AF65-F5344CB8AC3E}">
        <p14:creationId xmlns:p14="http://schemas.microsoft.com/office/powerpoint/2010/main" val="5436929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662D7C9-13D8-8129-7277-3E672194CED9}"/>
              </a:ext>
            </a:extLst>
          </p:cNvPr>
          <p:cNvSpPr>
            <a:spLocks noGrp="1"/>
          </p:cNvSpPr>
          <p:nvPr>
            <p:ph type="ctrTitle"/>
          </p:nvPr>
        </p:nvSpPr>
        <p:spPr/>
        <p:txBody>
          <a:bodyPr/>
          <a:lstStyle/>
          <a:p>
            <a:r>
              <a:rPr lang="es-MX" dirty="0"/>
              <a:t>Gracias</a:t>
            </a:r>
          </a:p>
        </p:txBody>
      </p:sp>
      <p:sp>
        <p:nvSpPr>
          <p:cNvPr id="5" name="Subtítulo 4">
            <a:extLst>
              <a:ext uri="{FF2B5EF4-FFF2-40B4-BE49-F238E27FC236}">
                <a16:creationId xmlns:a16="http://schemas.microsoft.com/office/drawing/2014/main" id="{8FF4E5ED-7E90-8D40-6497-004AB4DCAD3E}"/>
              </a:ext>
            </a:extLst>
          </p:cNvPr>
          <p:cNvSpPr>
            <a:spLocks noGrp="1"/>
          </p:cNvSpPr>
          <p:nvPr>
            <p:ph type="subTitle" idx="1"/>
          </p:nvPr>
        </p:nvSpPr>
        <p:spPr/>
        <p:txBody>
          <a:bodyPr>
            <a:normAutofit lnSpcReduction="10000"/>
          </a:bodyPr>
          <a:lstStyle/>
          <a:p>
            <a:r>
              <a:rPr lang="es-MX" dirty="0"/>
              <a:t>Mayor información: </a:t>
            </a:r>
            <a:r>
              <a:rPr lang="es-MX" dirty="0">
                <a:hlinkClick r:id="rId2"/>
              </a:rPr>
              <a:t>pvelarde@uan.edu.mx</a:t>
            </a:r>
            <a:endParaRPr lang="es-MX" dirty="0"/>
          </a:p>
          <a:p>
            <a:r>
              <a:rPr lang="es-MX" dirty="0"/>
              <a:t>Sitio del laboratorio de seguridad informática e IA: </a:t>
            </a:r>
            <a:r>
              <a:rPr lang="es-MX" dirty="0">
                <a:hlinkClick r:id="rId3"/>
              </a:rPr>
              <a:t>https://securitylab.uan.mx/</a:t>
            </a:r>
            <a:r>
              <a:rPr lang="es-MX" dirty="0"/>
              <a:t> </a:t>
            </a:r>
          </a:p>
          <a:p>
            <a:r>
              <a:rPr lang="es-MX" dirty="0"/>
              <a:t>Diapositivas:  </a:t>
            </a:r>
          </a:p>
          <a:p>
            <a:endParaRPr lang="es-MX" dirty="0"/>
          </a:p>
        </p:txBody>
      </p:sp>
    </p:spTree>
    <p:extLst>
      <p:ext uri="{BB962C8B-B14F-4D97-AF65-F5344CB8AC3E}">
        <p14:creationId xmlns:p14="http://schemas.microsoft.com/office/powerpoint/2010/main" val="299033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B9DF1-69E6-880F-8FD2-94B8BDFF8359}"/>
              </a:ext>
            </a:extLst>
          </p:cNvPr>
          <p:cNvSpPr>
            <a:spLocks noGrp="1"/>
          </p:cNvSpPr>
          <p:nvPr>
            <p:ph type="title"/>
          </p:nvPr>
        </p:nvSpPr>
        <p:spPr/>
        <p:txBody>
          <a:bodyPr/>
          <a:lstStyle/>
          <a:p>
            <a:r>
              <a:rPr lang="es-MX" dirty="0"/>
              <a:t>Datos sobre </a:t>
            </a:r>
            <a:r>
              <a:rPr lang="es-MX" dirty="0" err="1"/>
              <a:t>chatGPT</a:t>
            </a:r>
            <a:endParaRPr lang="es-MX" dirty="0"/>
          </a:p>
        </p:txBody>
      </p:sp>
      <p:sp>
        <p:nvSpPr>
          <p:cNvPr id="3" name="Marcador de contenido 2">
            <a:extLst>
              <a:ext uri="{FF2B5EF4-FFF2-40B4-BE49-F238E27FC236}">
                <a16:creationId xmlns:a16="http://schemas.microsoft.com/office/drawing/2014/main" id="{3A2B0D26-0EF9-D07E-6F45-3061E5D61D5A}"/>
              </a:ext>
            </a:extLst>
          </p:cNvPr>
          <p:cNvSpPr>
            <a:spLocks noGrp="1"/>
          </p:cNvSpPr>
          <p:nvPr>
            <p:ph idx="1"/>
          </p:nvPr>
        </p:nvSpPr>
        <p:spPr>
          <a:xfrm>
            <a:off x="628650" y="1690689"/>
            <a:ext cx="5582145" cy="1885414"/>
          </a:xfrm>
        </p:spPr>
        <p:txBody>
          <a:bodyPr>
            <a:normAutofit/>
          </a:bodyPr>
          <a:lstStyle/>
          <a:p>
            <a:r>
              <a:rPr lang="es-MX" dirty="0"/>
              <a:t>Desarrollado por </a:t>
            </a:r>
            <a:endParaRPr lang="es-MX" b="1" dirty="0"/>
          </a:p>
          <a:p>
            <a:r>
              <a:rPr lang="es-MX" dirty="0"/>
              <a:t>Es gratuito</a:t>
            </a:r>
          </a:p>
          <a:p>
            <a:r>
              <a:rPr lang="es-MX" dirty="0"/>
              <a:t>Mediante pago de suscripción se puede acceder a la versión 4.0</a:t>
            </a:r>
          </a:p>
          <a:p>
            <a:endParaRPr lang="es-MX" dirty="0"/>
          </a:p>
        </p:txBody>
      </p:sp>
      <p:pic>
        <p:nvPicPr>
          <p:cNvPr id="4" name="Imagen 3">
            <a:extLst>
              <a:ext uri="{FF2B5EF4-FFF2-40B4-BE49-F238E27FC236}">
                <a16:creationId xmlns:a16="http://schemas.microsoft.com/office/drawing/2014/main" id="{934F4BE9-6784-9420-E9E3-1CBD8492D836}"/>
              </a:ext>
            </a:extLst>
          </p:cNvPr>
          <p:cNvPicPr>
            <a:picLocks noChangeAspect="1"/>
          </p:cNvPicPr>
          <p:nvPr/>
        </p:nvPicPr>
        <p:blipFill>
          <a:blip r:embed="rId3"/>
          <a:stretch>
            <a:fillRect/>
          </a:stretch>
        </p:blipFill>
        <p:spPr>
          <a:xfrm>
            <a:off x="6314667" y="1435435"/>
            <a:ext cx="2243522" cy="1993565"/>
          </a:xfrm>
          <a:prstGeom prst="rect">
            <a:avLst/>
          </a:prstGeom>
        </p:spPr>
      </p:pic>
      <p:sp>
        <p:nvSpPr>
          <p:cNvPr id="5" name="Marcador de contenido 2">
            <a:extLst>
              <a:ext uri="{FF2B5EF4-FFF2-40B4-BE49-F238E27FC236}">
                <a16:creationId xmlns:a16="http://schemas.microsoft.com/office/drawing/2014/main" id="{7AE032E3-6192-58CD-0B90-D8AA65D6C6EB}"/>
              </a:ext>
            </a:extLst>
          </p:cNvPr>
          <p:cNvSpPr txBox="1">
            <a:spLocks/>
          </p:cNvSpPr>
          <p:nvPr/>
        </p:nvSpPr>
        <p:spPr>
          <a:xfrm>
            <a:off x="628650" y="3714997"/>
            <a:ext cx="7701890" cy="1885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Lanzamiento: 30 de noviembre de 2022</a:t>
            </a:r>
          </a:p>
          <a:p>
            <a:r>
              <a:rPr lang="es-MX" dirty="0"/>
              <a:t>Base de conocimientos: septiembre de 2021</a:t>
            </a:r>
          </a:p>
        </p:txBody>
      </p:sp>
      <p:pic>
        <p:nvPicPr>
          <p:cNvPr id="7" name="Imagen 6">
            <a:extLst>
              <a:ext uri="{FF2B5EF4-FFF2-40B4-BE49-F238E27FC236}">
                <a16:creationId xmlns:a16="http://schemas.microsoft.com/office/drawing/2014/main" id="{209E0D79-BD57-E33D-CEB0-04250C1BBD8F}"/>
              </a:ext>
            </a:extLst>
          </p:cNvPr>
          <p:cNvPicPr>
            <a:picLocks noChangeAspect="1"/>
          </p:cNvPicPr>
          <p:nvPr/>
        </p:nvPicPr>
        <p:blipFill>
          <a:blip r:embed="rId4"/>
          <a:stretch>
            <a:fillRect/>
          </a:stretch>
        </p:blipFill>
        <p:spPr>
          <a:xfrm>
            <a:off x="3474342" y="1598019"/>
            <a:ext cx="2195315" cy="587479"/>
          </a:xfrm>
          <a:prstGeom prst="rect">
            <a:avLst/>
          </a:prstGeom>
        </p:spPr>
      </p:pic>
    </p:spTree>
    <p:extLst>
      <p:ext uri="{BB962C8B-B14F-4D97-AF65-F5344CB8AC3E}">
        <p14:creationId xmlns:p14="http://schemas.microsoft.com/office/powerpoint/2010/main" val="2706643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451DAE-21EF-91F7-16A0-1DF3D64CE95D}"/>
              </a:ext>
            </a:extLst>
          </p:cNvPr>
          <p:cNvSpPr>
            <a:spLocks noGrp="1"/>
          </p:cNvSpPr>
          <p:nvPr>
            <p:ph type="title"/>
          </p:nvPr>
        </p:nvSpPr>
        <p:spPr/>
        <p:txBody>
          <a:bodyPr>
            <a:normAutofit/>
          </a:bodyPr>
          <a:lstStyle/>
          <a:p>
            <a:r>
              <a:rPr lang="es-MX" dirty="0"/>
              <a:t>ChatGPT: IA desde tu celular o PC</a:t>
            </a:r>
          </a:p>
        </p:txBody>
      </p:sp>
      <p:pic>
        <p:nvPicPr>
          <p:cNvPr id="6146" name="Picture 2" descr="ChatGPT could be a game-changer for marketers, but it won't replace humans  any time soon">
            <a:extLst>
              <a:ext uri="{FF2B5EF4-FFF2-40B4-BE49-F238E27FC236}">
                <a16:creationId xmlns:a16="http://schemas.microsoft.com/office/drawing/2014/main" id="{25D7C889-CF52-3EAB-4403-6D8C8CF6E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139" y="1703295"/>
            <a:ext cx="6127996" cy="459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919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a:xfrm>
            <a:off x="628650" y="365127"/>
            <a:ext cx="7886700" cy="701268"/>
          </a:xfrm>
        </p:spPr>
        <p:txBody>
          <a:bodyPr>
            <a:noAutofit/>
          </a:bodyPr>
          <a:lstStyle/>
          <a:p>
            <a:r>
              <a:rPr lang="es-MX" sz="3600" dirty="0"/>
              <a:t>Comenzando con ChatGPT</a:t>
            </a:r>
          </a:p>
        </p:txBody>
      </p:sp>
      <p:sp>
        <p:nvSpPr>
          <p:cNvPr id="3" name="Marcador de contenido 2">
            <a:extLst>
              <a:ext uri="{FF2B5EF4-FFF2-40B4-BE49-F238E27FC236}">
                <a16:creationId xmlns:a16="http://schemas.microsoft.com/office/drawing/2014/main" id="{4E6012BF-C543-9BB6-A53B-8BAC99CA3D98}"/>
              </a:ext>
            </a:extLst>
          </p:cNvPr>
          <p:cNvSpPr>
            <a:spLocks noGrp="1"/>
          </p:cNvSpPr>
          <p:nvPr>
            <p:ph idx="1"/>
          </p:nvPr>
        </p:nvSpPr>
        <p:spPr>
          <a:xfrm>
            <a:off x="628650" y="1452716"/>
            <a:ext cx="5167466" cy="1032387"/>
          </a:xfrm>
        </p:spPr>
        <p:txBody>
          <a:bodyPr/>
          <a:lstStyle/>
          <a:p>
            <a:r>
              <a:rPr lang="es-MX" dirty="0"/>
              <a:t>Opción 1:</a:t>
            </a:r>
          </a:p>
          <a:p>
            <a:r>
              <a:rPr lang="es-MX" dirty="0"/>
              <a:t>Ir a la página </a:t>
            </a:r>
            <a:r>
              <a:rPr lang="es-MX" dirty="0">
                <a:hlinkClick r:id="rId2"/>
              </a:rPr>
              <a:t>openai.com </a:t>
            </a:r>
            <a:r>
              <a:rPr lang="es-MX" dirty="0"/>
              <a:t>y clic a</a:t>
            </a:r>
          </a:p>
        </p:txBody>
      </p:sp>
      <p:pic>
        <p:nvPicPr>
          <p:cNvPr id="7" name="Imagen 6">
            <a:extLst>
              <a:ext uri="{FF2B5EF4-FFF2-40B4-BE49-F238E27FC236}">
                <a16:creationId xmlns:a16="http://schemas.microsoft.com/office/drawing/2014/main" id="{51C67008-4C66-0F47-59FD-62C21CDE329B}"/>
              </a:ext>
            </a:extLst>
          </p:cNvPr>
          <p:cNvPicPr>
            <a:picLocks noChangeAspect="1"/>
          </p:cNvPicPr>
          <p:nvPr/>
        </p:nvPicPr>
        <p:blipFill>
          <a:blip r:embed="rId3"/>
          <a:stretch>
            <a:fillRect/>
          </a:stretch>
        </p:blipFill>
        <p:spPr>
          <a:xfrm>
            <a:off x="988142" y="2721919"/>
            <a:ext cx="7167716" cy="4047592"/>
          </a:xfrm>
          <a:prstGeom prst="rect">
            <a:avLst/>
          </a:prstGeom>
        </p:spPr>
      </p:pic>
      <p:pic>
        <p:nvPicPr>
          <p:cNvPr id="9" name="Imagen 8">
            <a:extLst>
              <a:ext uri="{FF2B5EF4-FFF2-40B4-BE49-F238E27FC236}">
                <a16:creationId xmlns:a16="http://schemas.microsoft.com/office/drawing/2014/main" id="{02D649BE-3BA0-912C-1A73-5B5B69389DDF}"/>
              </a:ext>
            </a:extLst>
          </p:cNvPr>
          <p:cNvPicPr>
            <a:picLocks noChangeAspect="1"/>
          </p:cNvPicPr>
          <p:nvPr/>
        </p:nvPicPr>
        <p:blipFill rotWithShape="1">
          <a:blip r:embed="rId4"/>
          <a:srcRect t="14026" b="12531"/>
          <a:stretch/>
        </p:blipFill>
        <p:spPr>
          <a:xfrm>
            <a:off x="5716113" y="2010375"/>
            <a:ext cx="1744833" cy="395424"/>
          </a:xfrm>
          <a:prstGeom prst="rect">
            <a:avLst/>
          </a:prstGeom>
        </p:spPr>
      </p:pic>
      <p:sp>
        <p:nvSpPr>
          <p:cNvPr id="11" name="CuadroTexto 10">
            <a:extLst>
              <a:ext uri="{FF2B5EF4-FFF2-40B4-BE49-F238E27FC236}">
                <a16:creationId xmlns:a16="http://schemas.microsoft.com/office/drawing/2014/main" id="{71CD0CBA-187A-8C6B-3B48-FCF720FB1D36}"/>
              </a:ext>
            </a:extLst>
          </p:cNvPr>
          <p:cNvSpPr txBox="1"/>
          <p:nvPr/>
        </p:nvSpPr>
        <p:spPr>
          <a:xfrm>
            <a:off x="2286000" y="3244334"/>
            <a:ext cx="4572000" cy="369332"/>
          </a:xfrm>
          <a:prstGeom prst="rect">
            <a:avLst/>
          </a:prstGeom>
          <a:noFill/>
        </p:spPr>
        <p:txBody>
          <a:bodyPr wrap="square">
            <a:spAutoFit/>
          </a:bodyPr>
          <a:lstStyle/>
          <a:p>
            <a:r>
              <a:rPr lang="es-MX" dirty="0"/>
              <a:t>https://chat.openai.com</a:t>
            </a:r>
          </a:p>
        </p:txBody>
      </p:sp>
    </p:spTree>
    <p:extLst>
      <p:ext uri="{BB962C8B-B14F-4D97-AF65-F5344CB8AC3E}">
        <p14:creationId xmlns:p14="http://schemas.microsoft.com/office/powerpoint/2010/main" val="1024866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2B11AB-0884-645B-41A7-40CDDDA751C4}"/>
              </a:ext>
            </a:extLst>
          </p:cNvPr>
          <p:cNvSpPr>
            <a:spLocks noGrp="1"/>
          </p:cNvSpPr>
          <p:nvPr>
            <p:ph type="title"/>
          </p:nvPr>
        </p:nvSpPr>
        <p:spPr/>
        <p:txBody>
          <a:bodyPr/>
          <a:lstStyle/>
          <a:p>
            <a:r>
              <a:rPr lang="es-MX" sz="4400" dirty="0"/>
              <a:t>Comenzando con ChatGPT</a:t>
            </a:r>
            <a:endParaRPr lang="es-MX" dirty="0"/>
          </a:p>
        </p:txBody>
      </p:sp>
      <p:sp>
        <p:nvSpPr>
          <p:cNvPr id="4" name="Marcador de contenido 3">
            <a:extLst>
              <a:ext uri="{FF2B5EF4-FFF2-40B4-BE49-F238E27FC236}">
                <a16:creationId xmlns:a16="http://schemas.microsoft.com/office/drawing/2014/main" id="{9843A580-9AD7-E7A2-C2AC-51A7A8ECA0F8}"/>
              </a:ext>
            </a:extLst>
          </p:cNvPr>
          <p:cNvSpPr>
            <a:spLocks noGrp="1"/>
          </p:cNvSpPr>
          <p:nvPr>
            <p:ph idx="1"/>
          </p:nvPr>
        </p:nvSpPr>
        <p:spPr/>
        <p:txBody>
          <a:bodyPr/>
          <a:lstStyle/>
          <a:p>
            <a:r>
              <a:rPr lang="es-MX" dirty="0"/>
              <a:t>Opción 2:</a:t>
            </a:r>
          </a:p>
          <a:p>
            <a:r>
              <a:rPr lang="es-MX" dirty="0"/>
              <a:t>Se puede acceder directamente desde </a:t>
            </a:r>
            <a:r>
              <a:rPr lang="es-MX" dirty="0">
                <a:hlinkClick r:id="rId2"/>
              </a:rPr>
              <a:t>chat.openai.com</a:t>
            </a:r>
            <a:endParaRPr lang="es-MX" dirty="0"/>
          </a:p>
        </p:txBody>
      </p:sp>
    </p:spTree>
    <p:extLst>
      <p:ext uri="{BB962C8B-B14F-4D97-AF65-F5344CB8AC3E}">
        <p14:creationId xmlns:p14="http://schemas.microsoft.com/office/powerpoint/2010/main" val="785400017"/>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10495</TotalTime>
  <Words>2327</Words>
  <Application>Microsoft Office PowerPoint</Application>
  <PresentationFormat>Presentación en pantalla (4:3)</PresentationFormat>
  <Paragraphs>203</Paragraphs>
  <Slides>58</Slides>
  <Notes>18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58</vt:i4>
      </vt:variant>
    </vt:vector>
  </HeadingPairs>
  <TitlesOfParts>
    <vt:vector size="66" baseType="lpstr">
      <vt:lpstr>Arial</vt:lpstr>
      <vt:lpstr>Calibri</vt:lpstr>
      <vt:lpstr>Calibri Light</vt:lpstr>
      <vt:lpstr>Caveat</vt:lpstr>
      <vt:lpstr>Courier New</vt:lpstr>
      <vt:lpstr>Google Sans</vt:lpstr>
      <vt:lpstr>Roboto Black</vt:lpstr>
      <vt:lpstr>Tema de Office</vt:lpstr>
      <vt:lpstr>Visión global de ChatGTP en la investigación científica</vt:lpstr>
      <vt:lpstr>Aviso</vt:lpstr>
      <vt:lpstr>Agenda</vt:lpstr>
      <vt:lpstr>¿Qué es ChatGPT?</vt:lpstr>
      <vt:lpstr>En resumen…</vt:lpstr>
      <vt:lpstr>Datos sobre chatGPT</vt:lpstr>
      <vt:lpstr>ChatGPT: IA desde tu celular o PC</vt:lpstr>
      <vt:lpstr>Comenzando con ChatGPT</vt:lpstr>
      <vt:lpstr>Comenzando con ChatGPT</vt:lpstr>
      <vt:lpstr>Registro o inicio de sesión</vt:lpstr>
      <vt:lpstr>Explorando la interfaz de ChatGPT</vt:lpstr>
      <vt:lpstr>ChatGPT, como herramienta:</vt:lpstr>
      <vt:lpstr>ChatGPT, como herramienta:</vt:lpstr>
      <vt:lpstr>Prompt Engineering (PE)</vt:lpstr>
      <vt:lpstr>Presentación de PowerPoint</vt:lpstr>
      <vt:lpstr>Dos prompts con distinto rol</vt:lpstr>
      <vt:lpstr>Si se interrumpe la respuesta…</vt:lpstr>
      <vt:lpstr>Prompt sin contexto</vt:lpstr>
      <vt:lpstr>Prompt con contexto</vt:lpstr>
      <vt:lpstr>Caso de estudio</vt:lpstr>
      <vt:lpstr>ChatGTP y preguntas específicas</vt:lpstr>
      <vt:lpstr>Llevar un diálogo</vt:lpstr>
      <vt:lpstr>Mas preguntas del trabajo</vt:lpstr>
      <vt:lpstr>Resumen de texto</vt:lpstr>
      <vt:lpstr>Resumen de texto</vt:lpstr>
      <vt:lpstr>Resumen de texto</vt:lpstr>
      <vt:lpstr>Resúmenes, discusión de resultados</vt:lpstr>
      <vt:lpstr>Discusión de resultados</vt:lpstr>
      <vt:lpstr>Discusión de resultados</vt:lpstr>
      <vt:lpstr>Obteniendo información para ML</vt:lpstr>
      <vt:lpstr>Describiendo variables para ML</vt:lpstr>
      <vt:lpstr>Decidiendo variable objetivo</vt:lpstr>
      <vt:lpstr>Discusión de resultados</vt:lpstr>
      <vt:lpstr>Otros títulos para el paper</vt:lpstr>
      <vt:lpstr>Construcción de un contenido</vt:lpstr>
      <vt:lpstr>Recomendaciones </vt:lpstr>
      <vt:lpstr>Recomendaciones</vt:lpstr>
      <vt:lpstr>Recomendaciones</vt:lpstr>
      <vt:lpstr>Pidiendo opinión a ChatGTP (1/5)</vt:lpstr>
      <vt:lpstr>Dialogando con ChatGTP (2/5)</vt:lpstr>
      <vt:lpstr>Pidiendo opinión a ChatGTP (3/5)</vt:lpstr>
      <vt:lpstr>Pidiendo opinión a ChatGTP (4/5)</vt:lpstr>
      <vt:lpstr>Dialogando con ChatGTP (5/5)</vt:lpstr>
      <vt:lpstr>Interpretando otros resultados </vt:lpstr>
      <vt:lpstr>Revisión de la literatura</vt:lpstr>
      <vt:lpstr>Revisión de la literatura (prompt refinado)</vt:lpstr>
      <vt:lpstr>Verificando las respuestas…</vt:lpstr>
      <vt:lpstr>Resultado: referencias falsas!!!</vt:lpstr>
      <vt:lpstr>Usando ChatGTP-4</vt:lpstr>
      <vt:lpstr>Moraleja:</vt:lpstr>
      <vt:lpstr>WebChatGpt + SEMANTIC SCHOLAR para referencias actualizadas</vt:lpstr>
      <vt:lpstr>WebChatGpt + SEMANTIC SCHOLAR para referencias actualizadas</vt:lpstr>
      <vt:lpstr>Chat with any PDF</vt:lpstr>
      <vt:lpstr>Otras herramientas (plugins)</vt:lpstr>
      <vt:lpstr>TexGTP = chatGPT+</vt:lpstr>
      <vt:lpstr>Conclusiones finales</vt:lpstr>
      <vt:lpstr>No siempre hay respuestas fáciles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Pablo Velarde A.</dc:creator>
  <cp:lastModifiedBy>Pablo Velarde A.</cp:lastModifiedBy>
  <cp:revision>17</cp:revision>
  <dcterms:created xsi:type="dcterms:W3CDTF">2023-03-22T02:01:41Z</dcterms:created>
  <dcterms:modified xsi:type="dcterms:W3CDTF">2023-03-29T08:59:07Z</dcterms:modified>
</cp:coreProperties>
</file>